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mp4" ContentType="video/unknown"/>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notesMasterIdLst>
    <p:notesMasterId r:id="rId40"/>
  </p:notesMasterIdLst>
  <p:sldIdLst>
    <p:sldId id="290" r:id="rId2"/>
    <p:sldId id="292" r:id="rId3"/>
    <p:sldId id="296" r:id="rId4"/>
    <p:sldId id="293" r:id="rId5"/>
    <p:sldId id="297" r:id="rId6"/>
    <p:sldId id="291" r:id="rId7"/>
    <p:sldId id="257" r:id="rId8"/>
    <p:sldId id="258" r:id="rId9"/>
    <p:sldId id="300" r:id="rId10"/>
    <p:sldId id="260" r:id="rId11"/>
    <p:sldId id="261" r:id="rId12"/>
    <p:sldId id="262" r:id="rId13"/>
    <p:sldId id="263" r:id="rId14"/>
    <p:sldId id="264" r:id="rId15"/>
    <p:sldId id="267" r:id="rId16"/>
    <p:sldId id="268" r:id="rId17"/>
    <p:sldId id="259" r:id="rId18"/>
    <p:sldId id="275" r:id="rId19"/>
    <p:sldId id="272" r:id="rId20"/>
    <p:sldId id="273" r:id="rId21"/>
    <p:sldId id="274" r:id="rId22"/>
    <p:sldId id="269" r:id="rId23"/>
    <p:sldId id="270" r:id="rId24"/>
    <p:sldId id="276" r:id="rId25"/>
    <p:sldId id="278" r:id="rId26"/>
    <p:sldId id="277" r:id="rId27"/>
    <p:sldId id="279" r:id="rId28"/>
    <p:sldId id="280" r:id="rId29"/>
    <p:sldId id="281" r:id="rId30"/>
    <p:sldId id="298" r:id="rId31"/>
    <p:sldId id="282" r:id="rId32"/>
    <p:sldId id="299" r:id="rId33"/>
    <p:sldId id="283" r:id="rId34"/>
    <p:sldId id="284" r:id="rId35"/>
    <p:sldId id="285" r:id="rId36"/>
    <p:sldId id="287" r:id="rId37"/>
    <p:sldId id="303" r:id="rId38"/>
    <p:sldId id="30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BF82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752" autoAdjust="0"/>
  </p:normalViewPr>
  <p:slideViewPr>
    <p:cSldViewPr snapToGrid="0">
      <p:cViewPr>
        <p:scale>
          <a:sx n="150" d="100"/>
          <a:sy n="150" d="100"/>
        </p:scale>
        <p:origin x="80" y="-72"/>
      </p:cViewPr>
      <p:guideLst>
        <p:guide orient="horz" pos="2159"/>
        <p:guide pos="2881"/>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1CEAF2-D5F7-194C-8B94-70D39F2ECEE8}" type="doc">
      <dgm:prSet loTypeId="urn:microsoft.com/office/officeart/2005/8/layout/target3" loCatId="" qsTypeId="urn:microsoft.com/office/officeart/2005/8/quickstyle/3D2" qsCatId="3D" csTypeId="urn:microsoft.com/office/officeart/2005/8/colors/accent1_2" csCatId="accent1" phldr="1"/>
      <dgm:spPr/>
      <dgm:t>
        <a:bodyPr/>
        <a:lstStyle/>
        <a:p>
          <a:endParaRPr lang="en-US"/>
        </a:p>
      </dgm:t>
    </dgm:pt>
    <dgm:pt modelId="{E9391D69-06F7-DD4F-A253-A18909417533}">
      <dgm:prSet phldrT="[Text]"/>
      <dgm:spPr>
        <a:solidFill>
          <a:schemeClr val="tx1"/>
        </a:solidFill>
        <a:ln>
          <a:noFill/>
        </a:ln>
      </dgm:spPr>
      <dgm:t>
        <a:bodyPr/>
        <a:lstStyle/>
        <a:p>
          <a:r>
            <a:rPr lang="en-US" dirty="0" smtClean="0"/>
            <a:t>benefit</a:t>
          </a:r>
          <a:endParaRPr lang="en-US" dirty="0"/>
        </a:p>
      </dgm:t>
    </dgm:pt>
    <dgm:pt modelId="{8C8C8B7F-12B1-C545-9709-1BFC95575C1D}" type="parTrans" cxnId="{FC6ADB30-4E6F-3544-A4DC-C1ACECFDE279}">
      <dgm:prSet/>
      <dgm:spPr/>
      <dgm:t>
        <a:bodyPr/>
        <a:lstStyle/>
        <a:p>
          <a:endParaRPr lang="en-US"/>
        </a:p>
      </dgm:t>
    </dgm:pt>
    <dgm:pt modelId="{05C57EDC-8B55-6540-8D09-ACEBBB3C29C7}" type="sibTrans" cxnId="{FC6ADB30-4E6F-3544-A4DC-C1ACECFDE279}">
      <dgm:prSet/>
      <dgm:spPr/>
      <dgm:t>
        <a:bodyPr/>
        <a:lstStyle/>
        <a:p>
          <a:endParaRPr lang="en-US"/>
        </a:p>
      </dgm:t>
    </dgm:pt>
    <dgm:pt modelId="{875A8828-EF0B-074D-A07A-F1467D87D93D}">
      <dgm:prSet phldrT="[Text]"/>
      <dgm:spPr/>
      <dgm:t>
        <a:bodyPr/>
        <a:lstStyle/>
        <a:p>
          <a:r>
            <a:rPr lang="en-US" dirty="0" smtClean="0"/>
            <a:t>Better trade-offs in numbers of ports and required RPMs to number of containers monitored worldwide</a:t>
          </a:r>
          <a:endParaRPr lang="en-US" dirty="0"/>
        </a:p>
      </dgm:t>
    </dgm:pt>
    <dgm:pt modelId="{B4F5B838-226F-E746-A2F2-FF890C5F8E60}" type="parTrans" cxnId="{F7CA1B28-30E1-BF45-879F-E9BB839870B0}">
      <dgm:prSet/>
      <dgm:spPr/>
      <dgm:t>
        <a:bodyPr/>
        <a:lstStyle/>
        <a:p>
          <a:endParaRPr lang="en-US"/>
        </a:p>
      </dgm:t>
    </dgm:pt>
    <dgm:pt modelId="{77D0D9DC-D93E-264F-B56B-1B92881C6EE2}" type="sibTrans" cxnId="{F7CA1B28-30E1-BF45-879F-E9BB839870B0}">
      <dgm:prSet/>
      <dgm:spPr/>
      <dgm:t>
        <a:bodyPr/>
        <a:lstStyle/>
        <a:p>
          <a:endParaRPr lang="en-US"/>
        </a:p>
      </dgm:t>
    </dgm:pt>
    <dgm:pt modelId="{EE9FA6B3-4E21-6443-BAD8-ECFF9B58A244}">
      <dgm:prSet phldrT="[Text]"/>
      <dgm:spPr>
        <a:solidFill>
          <a:schemeClr val="tx1">
            <a:lumMod val="75000"/>
          </a:schemeClr>
        </a:solidFill>
        <a:ln>
          <a:noFill/>
        </a:ln>
      </dgm:spPr>
      <dgm:t>
        <a:bodyPr/>
        <a:lstStyle/>
        <a:p>
          <a:r>
            <a:rPr lang="en-US" dirty="0" smtClean="0"/>
            <a:t>how</a:t>
          </a:r>
          <a:endParaRPr lang="en-US" dirty="0"/>
        </a:p>
      </dgm:t>
    </dgm:pt>
    <dgm:pt modelId="{343177B7-3B6F-234A-9F97-5EA927240DB5}" type="parTrans" cxnId="{2A9E3551-9B2E-CC4C-A32D-E7FEE505B2E6}">
      <dgm:prSet/>
      <dgm:spPr/>
      <dgm:t>
        <a:bodyPr/>
        <a:lstStyle/>
        <a:p>
          <a:endParaRPr lang="en-US"/>
        </a:p>
      </dgm:t>
    </dgm:pt>
    <dgm:pt modelId="{FD6C8F11-2CA6-2442-9BAC-8ED4F5F25225}" type="sibTrans" cxnId="{2A9E3551-9B2E-CC4C-A32D-E7FEE505B2E6}">
      <dgm:prSet/>
      <dgm:spPr/>
      <dgm:t>
        <a:bodyPr/>
        <a:lstStyle/>
        <a:p>
          <a:endParaRPr lang="en-US"/>
        </a:p>
      </dgm:t>
    </dgm:pt>
    <dgm:pt modelId="{F918CD67-F94E-F24D-9F15-F31D1A3BBEA5}">
      <dgm:prSet phldrT="[Text]"/>
      <dgm:spPr/>
      <dgm:t>
        <a:bodyPr/>
        <a:lstStyle/>
        <a:p>
          <a:r>
            <a:rPr lang="en-US" dirty="0" smtClean="0"/>
            <a:t>Focus on shipping chokepoints of transshipment hubs</a:t>
          </a:r>
          <a:endParaRPr lang="en-US" dirty="0"/>
        </a:p>
      </dgm:t>
    </dgm:pt>
    <dgm:pt modelId="{582F39D4-87FD-7D42-A54E-B99833EBC408}" type="parTrans" cxnId="{E88BBC30-F46D-F942-899F-263A98C88F8F}">
      <dgm:prSet/>
      <dgm:spPr/>
      <dgm:t>
        <a:bodyPr/>
        <a:lstStyle/>
        <a:p>
          <a:endParaRPr lang="en-US"/>
        </a:p>
      </dgm:t>
    </dgm:pt>
    <dgm:pt modelId="{0B8ACE6A-8AA5-234F-BC0E-DE4F3B2571CE}" type="sibTrans" cxnId="{E88BBC30-F46D-F942-899F-263A98C88F8F}">
      <dgm:prSet/>
      <dgm:spPr/>
      <dgm:t>
        <a:bodyPr/>
        <a:lstStyle/>
        <a:p>
          <a:endParaRPr lang="en-US"/>
        </a:p>
      </dgm:t>
    </dgm:pt>
    <dgm:pt modelId="{F01F1447-6036-FC43-B340-54034E526868}">
      <dgm:prSet phldrT="[Text]"/>
      <dgm:spPr>
        <a:solidFill>
          <a:schemeClr val="tx1">
            <a:lumMod val="50000"/>
            <a:alpha val="90000"/>
          </a:schemeClr>
        </a:solidFill>
        <a:ln>
          <a:noFill/>
        </a:ln>
      </dgm:spPr>
      <dgm:t>
        <a:bodyPr/>
        <a:lstStyle/>
        <a:p>
          <a:r>
            <a:rPr lang="en-US" dirty="0" smtClean="0"/>
            <a:t>what</a:t>
          </a:r>
          <a:endParaRPr lang="en-US" dirty="0"/>
        </a:p>
      </dgm:t>
    </dgm:pt>
    <dgm:pt modelId="{8A54725E-E2D6-F446-B154-081B5D099FFE}" type="parTrans" cxnId="{6FA06B4D-DE1A-BE45-ACF8-1725749FF1E0}">
      <dgm:prSet/>
      <dgm:spPr/>
      <dgm:t>
        <a:bodyPr/>
        <a:lstStyle/>
        <a:p>
          <a:endParaRPr lang="en-US"/>
        </a:p>
      </dgm:t>
    </dgm:pt>
    <dgm:pt modelId="{3B3CE256-A29A-704C-82A0-0A6FDB78A33B}" type="sibTrans" cxnId="{6FA06B4D-DE1A-BE45-ACF8-1725749FF1E0}">
      <dgm:prSet/>
      <dgm:spPr/>
      <dgm:t>
        <a:bodyPr/>
        <a:lstStyle/>
        <a:p>
          <a:endParaRPr lang="en-US"/>
        </a:p>
      </dgm:t>
    </dgm:pt>
    <dgm:pt modelId="{BD25FE30-83BB-934C-9A54-8649257CC35F}">
      <dgm:prSet phldrT="[Text]"/>
      <dgm:spPr/>
      <dgm:t>
        <a:bodyPr/>
        <a:lstStyle/>
        <a:p>
          <a:r>
            <a:rPr lang="en-US" dirty="0" smtClean="0"/>
            <a:t>Re-evaluate </a:t>
          </a:r>
          <a:r>
            <a:rPr lang="en-US" dirty="0" err="1" smtClean="0"/>
            <a:t>Megaports</a:t>
          </a:r>
          <a:r>
            <a:rPr lang="en-US" dirty="0" smtClean="0"/>
            <a:t> Prioritization Model parameters and weightings</a:t>
          </a:r>
          <a:endParaRPr lang="en-US" dirty="0"/>
        </a:p>
      </dgm:t>
    </dgm:pt>
    <dgm:pt modelId="{8A664C0B-CC76-EE4B-A87C-637EC8AD7688}" type="parTrans" cxnId="{A039B639-9B73-AA4D-B626-DDB8B5427FC3}">
      <dgm:prSet/>
      <dgm:spPr/>
      <dgm:t>
        <a:bodyPr/>
        <a:lstStyle/>
        <a:p>
          <a:endParaRPr lang="en-US"/>
        </a:p>
      </dgm:t>
    </dgm:pt>
    <dgm:pt modelId="{E1FD3C91-66E9-914A-A836-C8CB944374E1}" type="sibTrans" cxnId="{A039B639-9B73-AA4D-B626-DDB8B5427FC3}">
      <dgm:prSet/>
      <dgm:spPr/>
      <dgm:t>
        <a:bodyPr/>
        <a:lstStyle/>
        <a:p>
          <a:endParaRPr lang="en-US"/>
        </a:p>
      </dgm:t>
    </dgm:pt>
    <dgm:pt modelId="{FCE7E407-B05A-DD4F-99FA-4C53C18E5498}" type="pres">
      <dgm:prSet presAssocID="{8D1CEAF2-D5F7-194C-8B94-70D39F2ECEE8}" presName="Name0" presStyleCnt="0">
        <dgm:presLayoutVars>
          <dgm:chMax val="7"/>
          <dgm:dir/>
          <dgm:animLvl val="lvl"/>
          <dgm:resizeHandles val="exact"/>
        </dgm:presLayoutVars>
      </dgm:prSet>
      <dgm:spPr/>
      <dgm:t>
        <a:bodyPr/>
        <a:lstStyle/>
        <a:p>
          <a:endParaRPr lang="en-US"/>
        </a:p>
      </dgm:t>
    </dgm:pt>
    <dgm:pt modelId="{DDE07B03-BCD8-B740-B192-CC92C27B200D}" type="pres">
      <dgm:prSet presAssocID="{F01F1447-6036-FC43-B340-54034E526868}" presName="circle1" presStyleLbl="node1" presStyleIdx="0" presStyleCnt="3"/>
      <dgm:spPr>
        <a:solidFill>
          <a:srgbClr val="E7B100"/>
        </a:solidFill>
      </dgm:spPr>
      <dgm:t>
        <a:bodyPr/>
        <a:lstStyle/>
        <a:p>
          <a:endParaRPr lang="en-US"/>
        </a:p>
      </dgm:t>
    </dgm:pt>
    <dgm:pt modelId="{53894AB9-282B-DF48-A259-8DD16E617DF8}" type="pres">
      <dgm:prSet presAssocID="{F01F1447-6036-FC43-B340-54034E526868}" presName="space" presStyleCnt="0"/>
      <dgm:spPr/>
    </dgm:pt>
    <dgm:pt modelId="{A157614F-3926-2948-BB6F-A7A0C3F62DBE}" type="pres">
      <dgm:prSet presAssocID="{F01F1447-6036-FC43-B340-54034E526868}" presName="rect1" presStyleLbl="alignAcc1" presStyleIdx="0" presStyleCnt="3"/>
      <dgm:spPr/>
      <dgm:t>
        <a:bodyPr/>
        <a:lstStyle/>
        <a:p>
          <a:endParaRPr lang="en-US"/>
        </a:p>
      </dgm:t>
    </dgm:pt>
    <dgm:pt modelId="{1600B9BC-20AB-394D-814A-48A9E9BA4E71}" type="pres">
      <dgm:prSet presAssocID="{EE9FA6B3-4E21-6443-BAD8-ECFF9B58A244}" presName="vertSpace2" presStyleLbl="node1" presStyleIdx="0" presStyleCnt="3"/>
      <dgm:spPr/>
    </dgm:pt>
    <dgm:pt modelId="{75EC8E44-FC2C-7449-B71A-AB0E209F42A5}" type="pres">
      <dgm:prSet presAssocID="{EE9FA6B3-4E21-6443-BAD8-ECFF9B58A244}" presName="circle2" presStyleLbl="node1" presStyleIdx="1" presStyleCnt="3"/>
      <dgm:spPr>
        <a:solidFill>
          <a:srgbClr val="E7B100"/>
        </a:solidFill>
      </dgm:spPr>
      <dgm:t>
        <a:bodyPr/>
        <a:lstStyle/>
        <a:p>
          <a:endParaRPr lang="en-US"/>
        </a:p>
      </dgm:t>
    </dgm:pt>
    <dgm:pt modelId="{DB8941EF-9F62-B241-A93B-955717E39C77}" type="pres">
      <dgm:prSet presAssocID="{EE9FA6B3-4E21-6443-BAD8-ECFF9B58A244}" presName="rect2" presStyleLbl="alignAcc1" presStyleIdx="1" presStyleCnt="3"/>
      <dgm:spPr/>
      <dgm:t>
        <a:bodyPr/>
        <a:lstStyle/>
        <a:p>
          <a:endParaRPr lang="en-US"/>
        </a:p>
      </dgm:t>
    </dgm:pt>
    <dgm:pt modelId="{AEA2422E-DEEA-FD4B-9A69-43212DBBC57D}" type="pres">
      <dgm:prSet presAssocID="{E9391D69-06F7-DD4F-A253-A18909417533}" presName="vertSpace3" presStyleLbl="node1" presStyleIdx="1" presStyleCnt="3"/>
      <dgm:spPr/>
    </dgm:pt>
    <dgm:pt modelId="{F74C4F6E-FEA7-6542-A1C1-8F9CEC19714B}" type="pres">
      <dgm:prSet presAssocID="{E9391D69-06F7-DD4F-A253-A18909417533}" presName="circle3" presStyleLbl="node1" presStyleIdx="2" presStyleCnt="3"/>
      <dgm:spPr>
        <a:solidFill>
          <a:srgbClr val="E7B100"/>
        </a:solidFill>
      </dgm:spPr>
      <dgm:t>
        <a:bodyPr/>
        <a:lstStyle/>
        <a:p>
          <a:endParaRPr lang="en-US"/>
        </a:p>
      </dgm:t>
    </dgm:pt>
    <dgm:pt modelId="{00A5A07F-7BCD-F141-8D75-0A23F37DB3DC}" type="pres">
      <dgm:prSet presAssocID="{E9391D69-06F7-DD4F-A253-A18909417533}" presName="rect3" presStyleLbl="alignAcc1" presStyleIdx="2" presStyleCnt="3"/>
      <dgm:spPr/>
      <dgm:t>
        <a:bodyPr/>
        <a:lstStyle/>
        <a:p>
          <a:endParaRPr lang="en-US"/>
        </a:p>
      </dgm:t>
    </dgm:pt>
    <dgm:pt modelId="{4A231CF6-BFA2-864F-8CCE-5E604D045847}" type="pres">
      <dgm:prSet presAssocID="{F01F1447-6036-FC43-B340-54034E526868}" presName="rect1ParTx" presStyleLbl="alignAcc1" presStyleIdx="2" presStyleCnt="3">
        <dgm:presLayoutVars>
          <dgm:chMax val="1"/>
          <dgm:bulletEnabled val="1"/>
        </dgm:presLayoutVars>
      </dgm:prSet>
      <dgm:spPr/>
      <dgm:t>
        <a:bodyPr/>
        <a:lstStyle/>
        <a:p>
          <a:endParaRPr lang="en-US"/>
        </a:p>
      </dgm:t>
    </dgm:pt>
    <dgm:pt modelId="{F0015B78-D4AF-5741-B037-DC39C04F7EC1}" type="pres">
      <dgm:prSet presAssocID="{F01F1447-6036-FC43-B340-54034E526868}" presName="rect1ChTx" presStyleLbl="alignAcc1" presStyleIdx="2" presStyleCnt="3">
        <dgm:presLayoutVars>
          <dgm:bulletEnabled val="1"/>
        </dgm:presLayoutVars>
      </dgm:prSet>
      <dgm:spPr/>
      <dgm:t>
        <a:bodyPr/>
        <a:lstStyle/>
        <a:p>
          <a:endParaRPr lang="en-US"/>
        </a:p>
      </dgm:t>
    </dgm:pt>
    <dgm:pt modelId="{57ADE4DE-D34B-3240-A9F5-FD2BA86C4B38}" type="pres">
      <dgm:prSet presAssocID="{EE9FA6B3-4E21-6443-BAD8-ECFF9B58A244}" presName="rect2ParTx" presStyleLbl="alignAcc1" presStyleIdx="2" presStyleCnt="3">
        <dgm:presLayoutVars>
          <dgm:chMax val="1"/>
          <dgm:bulletEnabled val="1"/>
        </dgm:presLayoutVars>
      </dgm:prSet>
      <dgm:spPr/>
      <dgm:t>
        <a:bodyPr/>
        <a:lstStyle/>
        <a:p>
          <a:endParaRPr lang="en-US"/>
        </a:p>
      </dgm:t>
    </dgm:pt>
    <dgm:pt modelId="{C03ED27D-FEC8-5047-B4F8-071D3B870AF6}" type="pres">
      <dgm:prSet presAssocID="{EE9FA6B3-4E21-6443-BAD8-ECFF9B58A244}" presName="rect2ChTx" presStyleLbl="alignAcc1" presStyleIdx="2" presStyleCnt="3">
        <dgm:presLayoutVars>
          <dgm:bulletEnabled val="1"/>
        </dgm:presLayoutVars>
      </dgm:prSet>
      <dgm:spPr/>
      <dgm:t>
        <a:bodyPr/>
        <a:lstStyle/>
        <a:p>
          <a:endParaRPr lang="en-US"/>
        </a:p>
      </dgm:t>
    </dgm:pt>
    <dgm:pt modelId="{E601C93D-B291-7547-93D9-06840CD43957}" type="pres">
      <dgm:prSet presAssocID="{E9391D69-06F7-DD4F-A253-A18909417533}" presName="rect3ParTx" presStyleLbl="alignAcc1" presStyleIdx="2" presStyleCnt="3">
        <dgm:presLayoutVars>
          <dgm:chMax val="1"/>
          <dgm:bulletEnabled val="1"/>
        </dgm:presLayoutVars>
      </dgm:prSet>
      <dgm:spPr/>
      <dgm:t>
        <a:bodyPr/>
        <a:lstStyle/>
        <a:p>
          <a:endParaRPr lang="en-US"/>
        </a:p>
      </dgm:t>
    </dgm:pt>
    <dgm:pt modelId="{9957C9C9-1422-5542-961F-EE5A22F82A7A}" type="pres">
      <dgm:prSet presAssocID="{E9391D69-06F7-DD4F-A253-A18909417533}" presName="rect3ChTx" presStyleLbl="alignAcc1" presStyleIdx="2" presStyleCnt="3">
        <dgm:presLayoutVars>
          <dgm:bulletEnabled val="1"/>
        </dgm:presLayoutVars>
      </dgm:prSet>
      <dgm:spPr/>
      <dgm:t>
        <a:bodyPr/>
        <a:lstStyle/>
        <a:p>
          <a:endParaRPr lang="en-US"/>
        </a:p>
      </dgm:t>
    </dgm:pt>
  </dgm:ptLst>
  <dgm:cxnLst>
    <dgm:cxn modelId="{038DBBF1-4D3A-E94C-88D6-7F0B90BB6AA7}" type="presOf" srcId="{F01F1447-6036-FC43-B340-54034E526868}" destId="{A157614F-3926-2948-BB6F-A7A0C3F62DBE}" srcOrd="0" destOrd="0" presId="urn:microsoft.com/office/officeart/2005/8/layout/target3"/>
    <dgm:cxn modelId="{6FA06B4D-DE1A-BE45-ACF8-1725749FF1E0}" srcId="{8D1CEAF2-D5F7-194C-8B94-70D39F2ECEE8}" destId="{F01F1447-6036-FC43-B340-54034E526868}" srcOrd="0" destOrd="0" parTransId="{8A54725E-E2D6-F446-B154-081B5D099FFE}" sibTransId="{3B3CE256-A29A-704C-82A0-0A6FDB78A33B}"/>
    <dgm:cxn modelId="{FAB6DF17-76A3-C742-8691-4ECAFD572AAA}" type="presOf" srcId="{F01F1447-6036-FC43-B340-54034E526868}" destId="{4A231CF6-BFA2-864F-8CCE-5E604D045847}" srcOrd="1" destOrd="0" presId="urn:microsoft.com/office/officeart/2005/8/layout/target3"/>
    <dgm:cxn modelId="{FF7BAE6F-83D8-B044-8DD9-37BEAFC02275}" type="presOf" srcId="{E9391D69-06F7-DD4F-A253-A18909417533}" destId="{E601C93D-B291-7547-93D9-06840CD43957}" srcOrd="1" destOrd="0" presId="urn:microsoft.com/office/officeart/2005/8/layout/target3"/>
    <dgm:cxn modelId="{2A9E3551-9B2E-CC4C-A32D-E7FEE505B2E6}" srcId="{8D1CEAF2-D5F7-194C-8B94-70D39F2ECEE8}" destId="{EE9FA6B3-4E21-6443-BAD8-ECFF9B58A244}" srcOrd="1" destOrd="0" parTransId="{343177B7-3B6F-234A-9F97-5EA927240DB5}" sibTransId="{FD6C8F11-2CA6-2442-9BAC-8ED4F5F25225}"/>
    <dgm:cxn modelId="{E88BBC30-F46D-F942-899F-263A98C88F8F}" srcId="{EE9FA6B3-4E21-6443-BAD8-ECFF9B58A244}" destId="{F918CD67-F94E-F24D-9F15-F31D1A3BBEA5}" srcOrd="0" destOrd="0" parTransId="{582F39D4-87FD-7D42-A54E-B99833EBC408}" sibTransId="{0B8ACE6A-8AA5-234F-BC0E-DE4F3B2571CE}"/>
    <dgm:cxn modelId="{F7CA1B28-30E1-BF45-879F-E9BB839870B0}" srcId="{E9391D69-06F7-DD4F-A253-A18909417533}" destId="{875A8828-EF0B-074D-A07A-F1467D87D93D}" srcOrd="0" destOrd="0" parTransId="{B4F5B838-226F-E746-A2F2-FF890C5F8E60}" sibTransId="{77D0D9DC-D93E-264F-B56B-1B92881C6EE2}"/>
    <dgm:cxn modelId="{016503E8-EBB0-AB44-8D30-8038B3036597}" type="presOf" srcId="{EE9FA6B3-4E21-6443-BAD8-ECFF9B58A244}" destId="{DB8941EF-9F62-B241-A93B-955717E39C77}" srcOrd="0" destOrd="0" presId="urn:microsoft.com/office/officeart/2005/8/layout/target3"/>
    <dgm:cxn modelId="{D3BCEE62-78AF-084C-8E8E-F57B6596CE89}" type="presOf" srcId="{8D1CEAF2-D5F7-194C-8B94-70D39F2ECEE8}" destId="{FCE7E407-B05A-DD4F-99FA-4C53C18E5498}" srcOrd="0" destOrd="0" presId="urn:microsoft.com/office/officeart/2005/8/layout/target3"/>
    <dgm:cxn modelId="{A039B639-9B73-AA4D-B626-DDB8B5427FC3}" srcId="{F01F1447-6036-FC43-B340-54034E526868}" destId="{BD25FE30-83BB-934C-9A54-8649257CC35F}" srcOrd="0" destOrd="0" parTransId="{8A664C0B-CC76-EE4B-A87C-637EC8AD7688}" sibTransId="{E1FD3C91-66E9-914A-A836-C8CB944374E1}"/>
    <dgm:cxn modelId="{FC6ADB30-4E6F-3544-A4DC-C1ACECFDE279}" srcId="{8D1CEAF2-D5F7-194C-8B94-70D39F2ECEE8}" destId="{E9391D69-06F7-DD4F-A253-A18909417533}" srcOrd="2" destOrd="0" parTransId="{8C8C8B7F-12B1-C545-9709-1BFC95575C1D}" sibTransId="{05C57EDC-8B55-6540-8D09-ACEBBB3C29C7}"/>
    <dgm:cxn modelId="{4FEA3B8C-4349-E149-93EE-55671578E38F}" type="presOf" srcId="{BD25FE30-83BB-934C-9A54-8649257CC35F}" destId="{F0015B78-D4AF-5741-B037-DC39C04F7EC1}" srcOrd="0" destOrd="0" presId="urn:microsoft.com/office/officeart/2005/8/layout/target3"/>
    <dgm:cxn modelId="{C01B9EA9-9E5D-2141-A606-DF587605253F}" type="presOf" srcId="{875A8828-EF0B-074D-A07A-F1467D87D93D}" destId="{9957C9C9-1422-5542-961F-EE5A22F82A7A}" srcOrd="0" destOrd="0" presId="urn:microsoft.com/office/officeart/2005/8/layout/target3"/>
    <dgm:cxn modelId="{6638837F-479F-9C4C-B0BB-A5E025ED3A79}" type="presOf" srcId="{F918CD67-F94E-F24D-9F15-F31D1A3BBEA5}" destId="{C03ED27D-FEC8-5047-B4F8-071D3B870AF6}" srcOrd="0" destOrd="0" presId="urn:microsoft.com/office/officeart/2005/8/layout/target3"/>
    <dgm:cxn modelId="{D2133472-349F-6A4A-A12B-4D3FCE5FD06E}" type="presOf" srcId="{EE9FA6B3-4E21-6443-BAD8-ECFF9B58A244}" destId="{57ADE4DE-D34B-3240-A9F5-FD2BA86C4B38}" srcOrd="1" destOrd="0" presId="urn:microsoft.com/office/officeart/2005/8/layout/target3"/>
    <dgm:cxn modelId="{6D49C674-570F-BE4E-9624-4F7B7E37F310}" type="presOf" srcId="{E9391D69-06F7-DD4F-A253-A18909417533}" destId="{00A5A07F-7BCD-F141-8D75-0A23F37DB3DC}" srcOrd="0" destOrd="0" presId="urn:microsoft.com/office/officeart/2005/8/layout/target3"/>
    <dgm:cxn modelId="{6F96B49B-3C66-8945-BD4A-384BBCE57060}" type="presParOf" srcId="{FCE7E407-B05A-DD4F-99FA-4C53C18E5498}" destId="{DDE07B03-BCD8-B740-B192-CC92C27B200D}" srcOrd="0" destOrd="0" presId="urn:microsoft.com/office/officeart/2005/8/layout/target3"/>
    <dgm:cxn modelId="{BB85047A-1C80-8348-9AD6-709D406D0638}" type="presParOf" srcId="{FCE7E407-B05A-DD4F-99FA-4C53C18E5498}" destId="{53894AB9-282B-DF48-A259-8DD16E617DF8}" srcOrd="1" destOrd="0" presId="urn:microsoft.com/office/officeart/2005/8/layout/target3"/>
    <dgm:cxn modelId="{CABF336D-8F68-9546-B42B-C7612553DF56}" type="presParOf" srcId="{FCE7E407-B05A-DD4F-99FA-4C53C18E5498}" destId="{A157614F-3926-2948-BB6F-A7A0C3F62DBE}" srcOrd="2" destOrd="0" presId="urn:microsoft.com/office/officeart/2005/8/layout/target3"/>
    <dgm:cxn modelId="{0F825BC3-2E4B-6E47-812B-BE8600678E8A}" type="presParOf" srcId="{FCE7E407-B05A-DD4F-99FA-4C53C18E5498}" destId="{1600B9BC-20AB-394D-814A-48A9E9BA4E71}" srcOrd="3" destOrd="0" presId="urn:microsoft.com/office/officeart/2005/8/layout/target3"/>
    <dgm:cxn modelId="{3DEFC3B5-485A-D94F-AB11-6E557547CAF1}" type="presParOf" srcId="{FCE7E407-B05A-DD4F-99FA-4C53C18E5498}" destId="{75EC8E44-FC2C-7449-B71A-AB0E209F42A5}" srcOrd="4" destOrd="0" presId="urn:microsoft.com/office/officeart/2005/8/layout/target3"/>
    <dgm:cxn modelId="{21F6CD7B-5C03-0249-8B7E-E9FFE13611C8}" type="presParOf" srcId="{FCE7E407-B05A-DD4F-99FA-4C53C18E5498}" destId="{DB8941EF-9F62-B241-A93B-955717E39C77}" srcOrd="5" destOrd="0" presId="urn:microsoft.com/office/officeart/2005/8/layout/target3"/>
    <dgm:cxn modelId="{08227066-F7FA-8F4F-8063-65940428E4A2}" type="presParOf" srcId="{FCE7E407-B05A-DD4F-99FA-4C53C18E5498}" destId="{AEA2422E-DEEA-FD4B-9A69-43212DBBC57D}" srcOrd="6" destOrd="0" presId="urn:microsoft.com/office/officeart/2005/8/layout/target3"/>
    <dgm:cxn modelId="{A5D01DC2-A244-8F4E-86A4-E26915E4DFDF}" type="presParOf" srcId="{FCE7E407-B05A-DD4F-99FA-4C53C18E5498}" destId="{F74C4F6E-FEA7-6542-A1C1-8F9CEC19714B}" srcOrd="7" destOrd="0" presId="urn:microsoft.com/office/officeart/2005/8/layout/target3"/>
    <dgm:cxn modelId="{1380673C-0F36-214C-B016-F500D69CA04A}" type="presParOf" srcId="{FCE7E407-B05A-DD4F-99FA-4C53C18E5498}" destId="{00A5A07F-7BCD-F141-8D75-0A23F37DB3DC}" srcOrd="8" destOrd="0" presId="urn:microsoft.com/office/officeart/2005/8/layout/target3"/>
    <dgm:cxn modelId="{B87A53D2-3B5B-664F-A440-F496FD4A017F}" type="presParOf" srcId="{FCE7E407-B05A-DD4F-99FA-4C53C18E5498}" destId="{4A231CF6-BFA2-864F-8CCE-5E604D045847}" srcOrd="9" destOrd="0" presId="urn:microsoft.com/office/officeart/2005/8/layout/target3"/>
    <dgm:cxn modelId="{7D733918-A858-0842-BD04-508EAB392770}" type="presParOf" srcId="{FCE7E407-B05A-DD4F-99FA-4C53C18E5498}" destId="{F0015B78-D4AF-5741-B037-DC39C04F7EC1}" srcOrd="10" destOrd="0" presId="urn:microsoft.com/office/officeart/2005/8/layout/target3"/>
    <dgm:cxn modelId="{260920E9-285A-7346-84DA-E9A137F26F07}" type="presParOf" srcId="{FCE7E407-B05A-DD4F-99FA-4C53C18E5498}" destId="{57ADE4DE-D34B-3240-A9F5-FD2BA86C4B38}" srcOrd="11" destOrd="0" presId="urn:microsoft.com/office/officeart/2005/8/layout/target3"/>
    <dgm:cxn modelId="{E82A4FC4-1243-3541-85B9-9DA7CC8A63CD}" type="presParOf" srcId="{FCE7E407-B05A-DD4F-99FA-4C53C18E5498}" destId="{C03ED27D-FEC8-5047-B4F8-071D3B870AF6}" srcOrd="12" destOrd="0" presId="urn:microsoft.com/office/officeart/2005/8/layout/target3"/>
    <dgm:cxn modelId="{CAA6F0B8-B3CF-1D46-9AC5-F90031A9346C}" type="presParOf" srcId="{FCE7E407-B05A-DD4F-99FA-4C53C18E5498}" destId="{E601C93D-B291-7547-93D9-06840CD43957}" srcOrd="13" destOrd="0" presId="urn:microsoft.com/office/officeart/2005/8/layout/target3"/>
    <dgm:cxn modelId="{4930898E-8D1D-564D-B4D9-666531D462C9}" type="presParOf" srcId="{FCE7E407-B05A-DD4F-99FA-4C53C18E5498}" destId="{9957C9C9-1422-5542-961F-EE5A22F82A7A}"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07B03-BCD8-B740-B192-CC92C27B200D}">
      <dsp:nvSpPr>
        <dsp:cNvPr id="0" name=""/>
        <dsp:cNvSpPr/>
      </dsp:nvSpPr>
      <dsp:spPr>
        <a:xfrm>
          <a:off x="0" y="0"/>
          <a:ext cx="3818964" cy="3818964"/>
        </a:xfrm>
        <a:prstGeom prst="pie">
          <a:avLst>
            <a:gd name="adj1" fmla="val 5400000"/>
            <a:gd name="adj2" fmla="val 16200000"/>
          </a:avLst>
        </a:prstGeom>
        <a:solidFill>
          <a:srgbClr val="E7B1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157614F-3926-2948-BB6F-A7A0C3F62DBE}">
      <dsp:nvSpPr>
        <dsp:cNvPr id="0" name=""/>
        <dsp:cNvSpPr/>
      </dsp:nvSpPr>
      <dsp:spPr>
        <a:xfrm>
          <a:off x="1909482" y="0"/>
          <a:ext cx="5304117" cy="3818964"/>
        </a:xfrm>
        <a:prstGeom prst="rect">
          <a:avLst/>
        </a:prstGeom>
        <a:solidFill>
          <a:schemeClr val="tx1">
            <a:lumMod val="50000"/>
            <a:alpha val="90000"/>
          </a:schemeClr>
        </a:solidFill>
        <a:ln w="9525" cap="flat" cmpd="sng" algn="ctr">
          <a:no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what</a:t>
          </a:r>
          <a:endParaRPr lang="en-US" sz="5300" kern="1200" dirty="0"/>
        </a:p>
      </dsp:txBody>
      <dsp:txXfrm>
        <a:off x="1909482" y="0"/>
        <a:ext cx="2652058" cy="1145691"/>
      </dsp:txXfrm>
    </dsp:sp>
    <dsp:sp modelId="{75EC8E44-FC2C-7449-B71A-AB0E209F42A5}">
      <dsp:nvSpPr>
        <dsp:cNvPr id="0" name=""/>
        <dsp:cNvSpPr/>
      </dsp:nvSpPr>
      <dsp:spPr>
        <a:xfrm>
          <a:off x="668319" y="1145691"/>
          <a:ext cx="2482324" cy="2482324"/>
        </a:xfrm>
        <a:prstGeom prst="pie">
          <a:avLst>
            <a:gd name="adj1" fmla="val 5400000"/>
            <a:gd name="adj2" fmla="val 16200000"/>
          </a:avLst>
        </a:prstGeom>
        <a:solidFill>
          <a:srgbClr val="E7B1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B8941EF-9F62-B241-A93B-955717E39C77}">
      <dsp:nvSpPr>
        <dsp:cNvPr id="0" name=""/>
        <dsp:cNvSpPr/>
      </dsp:nvSpPr>
      <dsp:spPr>
        <a:xfrm>
          <a:off x="1909482" y="1145691"/>
          <a:ext cx="5304117" cy="2482324"/>
        </a:xfrm>
        <a:prstGeom prst="rect">
          <a:avLst/>
        </a:prstGeom>
        <a:solidFill>
          <a:schemeClr val="tx1">
            <a:lumMod val="75000"/>
          </a:schemeClr>
        </a:solidFill>
        <a:ln w="9525" cap="flat" cmpd="sng" algn="ctr">
          <a:no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how</a:t>
          </a:r>
          <a:endParaRPr lang="en-US" sz="5300" kern="1200" dirty="0"/>
        </a:p>
      </dsp:txBody>
      <dsp:txXfrm>
        <a:off x="1909482" y="1145691"/>
        <a:ext cx="2652058" cy="1145687"/>
      </dsp:txXfrm>
    </dsp:sp>
    <dsp:sp modelId="{F74C4F6E-FEA7-6542-A1C1-8F9CEC19714B}">
      <dsp:nvSpPr>
        <dsp:cNvPr id="0" name=""/>
        <dsp:cNvSpPr/>
      </dsp:nvSpPr>
      <dsp:spPr>
        <a:xfrm>
          <a:off x="1336637" y="2291379"/>
          <a:ext cx="1145688" cy="1145688"/>
        </a:xfrm>
        <a:prstGeom prst="pie">
          <a:avLst>
            <a:gd name="adj1" fmla="val 5400000"/>
            <a:gd name="adj2" fmla="val 16200000"/>
          </a:avLst>
        </a:prstGeom>
        <a:solidFill>
          <a:srgbClr val="E7B1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0A5A07F-7BCD-F141-8D75-0A23F37DB3DC}">
      <dsp:nvSpPr>
        <dsp:cNvPr id="0" name=""/>
        <dsp:cNvSpPr/>
      </dsp:nvSpPr>
      <dsp:spPr>
        <a:xfrm>
          <a:off x="1909482" y="2291379"/>
          <a:ext cx="5304117" cy="1145688"/>
        </a:xfrm>
        <a:prstGeom prst="rect">
          <a:avLst/>
        </a:prstGeom>
        <a:solidFill>
          <a:schemeClr val="tx1"/>
        </a:solidFill>
        <a:ln w="9525" cap="flat" cmpd="sng" algn="ctr">
          <a:no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en-US" sz="5300" kern="1200" dirty="0" smtClean="0"/>
            <a:t>benefit</a:t>
          </a:r>
          <a:endParaRPr lang="en-US" sz="5300" kern="1200" dirty="0"/>
        </a:p>
      </dsp:txBody>
      <dsp:txXfrm>
        <a:off x="1909482" y="2291379"/>
        <a:ext cx="2652058" cy="1145688"/>
      </dsp:txXfrm>
    </dsp:sp>
    <dsp:sp modelId="{F0015B78-D4AF-5741-B037-DC39C04F7EC1}">
      <dsp:nvSpPr>
        <dsp:cNvPr id="0" name=""/>
        <dsp:cNvSpPr/>
      </dsp:nvSpPr>
      <dsp:spPr>
        <a:xfrm>
          <a:off x="4561541" y="0"/>
          <a:ext cx="2652058" cy="1145691"/>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Re-evaluate </a:t>
          </a:r>
          <a:r>
            <a:rPr lang="en-US" sz="1600" kern="1200" dirty="0" err="1" smtClean="0"/>
            <a:t>Megaports</a:t>
          </a:r>
          <a:r>
            <a:rPr lang="en-US" sz="1600" kern="1200" dirty="0" smtClean="0"/>
            <a:t> Prioritization Model parameters and weightings</a:t>
          </a:r>
          <a:endParaRPr lang="en-US" sz="1600" kern="1200" dirty="0"/>
        </a:p>
      </dsp:txBody>
      <dsp:txXfrm>
        <a:off x="4561541" y="0"/>
        <a:ext cx="2652058" cy="1145691"/>
      </dsp:txXfrm>
    </dsp:sp>
    <dsp:sp modelId="{C03ED27D-FEC8-5047-B4F8-071D3B870AF6}">
      <dsp:nvSpPr>
        <dsp:cNvPr id="0" name=""/>
        <dsp:cNvSpPr/>
      </dsp:nvSpPr>
      <dsp:spPr>
        <a:xfrm>
          <a:off x="4561541" y="1145691"/>
          <a:ext cx="2652058" cy="1145687"/>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Focus on shipping chokepoints of transshipment hubs</a:t>
          </a:r>
          <a:endParaRPr lang="en-US" sz="1600" kern="1200" dirty="0"/>
        </a:p>
      </dsp:txBody>
      <dsp:txXfrm>
        <a:off x="4561541" y="1145691"/>
        <a:ext cx="2652058" cy="1145687"/>
      </dsp:txXfrm>
    </dsp:sp>
    <dsp:sp modelId="{9957C9C9-1422-5542-961F-EE5A22F82A7A}">
      <dsp:nvSpPr>
        <dsp:cNvPr id="0" name=""/>
        <dsp:cNvSpPr/>
      </dsp:nvSpPr>
      <dsp:spPr>
        <a:xfrm>
          <a:off x="4561541" y="2291379"/>
          <a:ext cx="2652058" cy="1145688"/>
        </a:xfrm>
        <a:prstGeom prst="rect">
          <a:avLst/>
        </a:prstGeom>
        <a:noFill/>
        <a:ln w="9525" cap="flat" cmpd="sng" algn="ctr">
          <a:no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Better trade-offs in numbers of ports and required RPMs to number of containers monitored worldwide</a:t>
          </a:r>
          <a:endParaRPr lang="en-US" sz="1600" kern="1200" dirty="0"/>
        </a:p>
      </dsp:txBody>
      <dsp:txXfrm>
        <a:off x="4561541" y="2291379"/>
        <a:ext cx="2652058" cy="114568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B6B628-853D-A742-AB52-DEE065EA2911}" type="datetimeFigureOut">
              <a:rPr lang="en-US" smtClean="0"/>
              <a:t>5/31/11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FB7EAC-430D-E542-A000-48123E0677BD}" type="slidenum">
              <a:rPr lang="en-US" smtClean="0"/>
              <a:t>‹#›</a:t>
            </a:fld>
            <a:endParaRPr lang="en-US"/>
          </a:p>
        </p:txBody>
      </p:sp>
    </p:spTree>
    <p:extLst>
      <p:ext uri="{BB962C8B-B14F-4D97-AF65-F5344CB8AC3E}">
        <p14:creationId xmlns:p14="http://schemas.microsoft.com/office/powerpoint/2010/main" val="85284056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had trouble thinking of an adequate title. It should have said something about my personal journey to Framing and Presenting a Simple</a:t>
            </a:r>
            <a:r>
              <a:rPr lang="en-US" baseline="0" dirty="0" smtClean="0"/>
              <a:t> and Compelling Story</a:t>
            </a:r>
          </a:p>
          <a:p>
            <a:endParaRPr lang="en-US" baseline="0" dirty="0" smtClean="0"/>
          </a:p>
          <a:p>
            <a:r>
              <a:rPr lang="en-US" baseline="0" dirty="0" smtClean="0"/>
              <a:t>Started in 1982, speaking in Las Vegas on my thesis work. The talk was awful, cause I had no idea what I was doing.</a:t>
            </a:r>
          </a:p>
          <a:p>
            <a:endParaRPr lang="en-US" baseline="0" dirty="0" smtClean="0"/>
          </a:p>
          <a:p>
            <a:r>
              <a:rPr lang="en-US" baseline="0" dirty="0" smtClean="0"/>
              <a:t>I resolved at that point to get better, to be among the best. Today I’m going to tell you about my 30 year effort to be a better technical speaker.</a:t>
            </a:r>
          </a:p>
          <a:p>
            <a:endParaRPr lang="en-US" baseline="0" dirty="0" smtClean="0"/>
          </a:p>
          <a:p>
            <a:r>
              <a:rPr lang="en-US" baseline="0" dirty="0" smtClean="0"/>
              <a:t>Second, I’ve noticed a trend that other Labs in my area of management responsibility were doing a better job with their presentations, and being very competitive, I wanted Sandia to have the best presentations. </a:t>
            </a:r>
          </a:p>
          <a:p>
            <a:endParaRPr lang="en-US" baseline="0" dirty="0" smtClean="0"/>
          </a:p>
          <a:p>
            <a:r>
              <a:rPr lang="en-US" baseline="0" dirty="0" smtClean="0"/>
              <a:t>I know we can do better, and I hope you’ll join in </a:t>
            </a:r>
            <a:r>
              <a:rPr lang="en-US" baseline="0" dirty="0" smtClean="0"/>
              <a:t>my continuing </a:t>
            </a:r>
            <a:r>
              <a:rPr lang="en-US" baseline="0" dirty="0" smtClean="0"/>
              <a:t>journey to improve </a:t>
            </a:r>
            <a:r>
              <a:rPr lang="en-US" baseline="0" dirty="0" smtClean="0"/>
              <a:t>our </a:t>
            </a:r>
            <a:r>
              <a:rPr lang="en-US" baseline="0" dirty="0" smtClean="0"/>
              <a:t>presentations. </a:t>
            </a:r>
          </a:p>
          <a:p>
            <a:endParaRPr lang="en-US" baseline="0" dirty="0" smtClean="0"/>
          </a:p>
          <a:p>
            <a:r>
              <a:rPr lang="en-US" baseline="0" dirty="0" smtClean="0"/>
              <a:t>Last, I have some solutions and ideas for you to consider. These thoughts are immediately actionable, things that you can take with you today and think about and put into practice.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1</a:t>
            </a:fld>
            <a:endParaRPr lang="en-US"/>
          </a:p>
        </p:txBody>
      </p:sp>
    </p:spTree>
    <p:extLst>
      <p:ext uri="{BB962C8B-B14F-4D97-AF65-F5344CB8AC3E}">
        <p14:creationId xmlns:p14="http://schemas.microsoft.com/office/powerpoint/2010/main" val="80119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agenda for today’s discussion. We’ll start with a conversation about PowerPoint.</a:t>
            </a:r>
          </a:p>
          <a:p>
            <a:endParaRPr lang="en-US" baseline="0" dirty="0" smtClean="0"/>
          </a:p>
          <a:p>
            <a:r>
              <a:rPr lang="en-US" baseline="0" dirty="0" smtClean="0"/>
              <a:t>I don’t mean to pick on PowerPoint, it could be any software used to assist with presentations, like Apple’s Keynote. </a:t>
            </a:r>
            <a:endParaRPr lang="en-US" baseline="0" dirty="0" smtClean="0"/>
          </a:p>
          <a:p>
            <a:endParaRPr lang="en-US" baseline="0" dirty="0" smtClean="0"/>
          </a:p>
          <a:p>
            <a:r>
              <a:rPr lang="en-US" baseline="0" dirty="0" smtClean="0"/>
              <a:t>This part of my presentation will be interactive with you.</a:t>
            </a:r>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15FB7EAC-430D-E542-A000-48123E0677BD}" type="slidenum">
              <a:rPr lang="en-US" smtClean="0"/>
              <a:t>2</a:t>
            </a:fld>
            <a:endParaRPr lang="en-US"/>
          </a:p>
        </p:txBody>
      </p:sp>
    </p:spTree>
    <p:extLst>
      <p:ext uri="{BB962C8B-B14F-4D97-AF65-F5344CB8AC3E}">
        <p14:creationId xmlns:p14="http://schemas.microsoft.com/office/powerpoint/2010/main" val="19457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we’ll discuss how to properly plan a presentation.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a:t>
            </a:fld>
            <a:endParaRPr lang="en-US"/>
          </a:p>
        </p:txBody>
      </p:sp>
    </p:spTree>
    <p:extLst>
      <p:ext uri="{BB962C8B-B14F-4D97-AF65-F5344CB8AC3E}">
        <p14:creationId xmlns:p14="http://schemas.microsoft.com/office/powerpoint/2010/main" val="155329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a:t>
            </a:r>
            <a:r>
              <a:rPr lang="en-US" baseline="0" dirty="0" smtClean="0"/>
              <a:t> we’ll discuss preparing a great presentation.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4</a:t>
            </a:fld>
            <a:endParaRPr lang="en-US"/>
          </a:p>
        </p:txBody>
      </p:sp>
    </p:spTree>
    <p:extLst>
      <p:ext uri="{BB962C8B-B14F-4D97-AF65-F5344CB8AC3E}">
        <p14:creationId xmlns:p14="http://schemas.microsoft.com/office/powerpoint/2010/main" val="1189189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have an honest discussion about PowerPoint.</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5</a:t>
            </a:fld>
            <a:endParaRPr lang="en-US"/>
          </a:p>
        </p:txBody>
      </p:sp>
    </p:spTree>
    <p:extLst>
      <p:ext uri="{BB962C8B-B14F-4D97-AF65-F5344CB8AC3E}">
        <p14:creationId xmlns:p14="http://schemas.microsoft.com/office/powerpoint/2010/main" val="3257585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word answers from</a:t>
            </a:r>
            <a:r>
              <a:rPr lang="en-US" baseline="0" dirty="0" smtClean="0"/>
              <a:t> the audience</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6</a:t>
            </a:fld>
            <a:endParaRPr lang="en-US"/>
          </a:p>
        </p:txBody>
      </p:sp>
    </p:spTree>
    <p:extLst>
      <p:ext uri="{BB962C8B-B14F-4D97-AF65-F5344CB8AC3E}">
        <p14:creationId xmlns:p14="http://schemas.microsoft.com/office/powerpoint/2010/main" val="1700830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In short, people say that they use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to accomplish the most important work they do, both at an individual and at an organizational level. From the strategic to the tactical, you probably use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to persuade, make decisions, explain, tell your stories, and document intellectual assets. From the quarterly report to the sale of a </a:t>
            </a:r>
            <a:r>
              <a:rPr lang="en-US" sz="1200" kern="1200" dirty="0" smtClean="0">
                <a:solidFill>
                  <a:schemeClr val="tx1"/>
                </a:solidFill>
                <a:latin typeface="+mn-lt"/>
                <a:ea typeface="+mn-ea"/>
                <a:cs typeface="+mn-cs"/>
              </a:rPr>
              <a:t>company </a:t>
            </a:r>
            <a:r>
              <a:rPr lang="en-US" sz="1200" kern="1200" dirty="0" smtClean="0">
                <a:solidFill>
                  <a:schemeClr val="tx1"/>
                </a:solidFill>
                <a:latin typeface="+mn-lt"/>
                <a:ea typeface="+mn-ea"/>
                <a:cs typeface="+mn-cs"/>
              </a:rPr>
              <a:t>to the opening statement of a trial to the policies and proposals of government,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is center stage today. It’s no wonder all of us demand a great deal from </a:t>
            </a:r>
            <a:r>
              <a:rPr lang="en-US" sz="1200" kern="1200" dirty="0" smtClean="0">
                <a:solidFill>
                  <a:schemeClr val="tx1"/>
                </a:solidFill>
                <a:latin typeface="+mn-lt"/>
                <a:ea typeface="+mn-ea"/>
                <a:cs typeface="+mn-cs"/>
              </a:rPr>
              <a:t>a </a:t>
            </a:r>
            <a:r>
              <a:rPr lang="en-US" sz="1200" kern="1200" dirty="0" smtClean="0">
                <a:solidFill>
                  <a:schemeClr val="tx1"/>
                </a:solidFill>
                <a:latin typeface="+mn-lt"/>
                <a:ea typeface="+mn-ea"/>
                <a:cs typeface="+mn-cs"/>
              </a:rPr>
              <a:t>software tool.</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7</a:t>
            </a:fld>
            <a:endParaRPr lang="en-US"/>
          </a:p>
        </p:txBody>
      </p:sp>
    </p:spTree>
    <p:extLst>
      <p:ext uri="{BB962C8B-B14F-4D97-AF65-F5344CB8AC3E}">
        <p14:creationId xmlns:p14="http://schemas.microsoft.com/office/powerpoint/2010/main" val="4198021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“reading the slides!” this is the most common response, along with “e-mail it to me!” and “a transcript!” and “Just give me the handout and save us both some time!” For a tool that was supposed to help us present more effectively to one another, many people would rather not be there at all than endure someone </a:t>
            </a:r>
            <a:r>
              <a:rPr lang="en-US" sz="1200" kern="1200" dirty="0" smtClean="0">
                <a:solidFill>
                  <a:schemeClr val="tx1"/>
                </a:solidFill>
                <a:latin typeface="+mn-lt"/>
                <a:ea typeface="+mn-ea"/>
                <a:cs typeface="+mn-cs"/>
              </a:rPr>
              <a:t>reading </a:t>
            </a:r>
            <a:r>
              <a:rPr lang="en-US" sz="1200" kern="1200" dirty="0" smtClean="0">
                <a:solidFill>
                  <a:schemeClr val="tx1"/>
                </a:solidFill>
                <a:latin typeface="+mn-lt"/>
                <a:ea typeface="+mn-ea"/>
                <a:cs typeface="+mn-cs"/>
              </a:rPr>
              <a:t>bullet points to them, and that is especially </a:t>
            </a:r>
            <a:r>
              <a:rPr 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Frustrating!” because people don’t know whether they should look at the text on the slide or at the speaker.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Information Issues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 Crutch!” people say this frequently, or “hide behind it!” or “the speaker’s cheat sheet!” these are tough words for any speaker to hear, especially if you know that audiences automatically expect you to be “unprepared,” “lazy,” and ultimately “disappointing.”</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“lose their personality!” You might want to be natural and relaxed when you present, but people say that bullet points make the atmosphere formal and stiff and “unnatural” with “no spontaneity.” Worse, people say that speakers “</a:t>
            </a:r>
            <a:r>
              <a:rPr lang="en-US" sz="1200" kern="1200" dirty="0" err="1" smtClean="0">
                <a:solidFill>
                  <a:schemeClr val="tx1"/>
                </a:solidFill>
                <a:latin typeface="+mn-lt"/>
                <a:ea typeface="+mn-ea"/>
                <a:cs typeface="+mn-cs"/>
              </a:rPr>
              <a:t>overcom</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pensate</a:t>
            </a:r>
            <a:r>
              <a:rPr lang="en-US" sz="1200" kern="1200" dirty="0" smtClean="0">
                <a:solidFill>
                  <a:schemeClr val="tx1"/>
                </a:solidFill>
                <a:latin typeface="+mn-lt"/>
                <a:ea typeface="+mn-ea"/>
                <a:cs typeface="+mn-cs"/>
              </a:rPr>
              <a:t>” by adding animations and special effects to divert attention away from their own lack of organization, rehearsal, or speaking skill.</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“antisocial!” people say that conventional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presentations leave audiences feeling detached and disconnected from the others in the room. Many people today aim for a more collaborative and conversational presentation, yet in reality, the results are “Silencing!” or “One way!” or “Condescending!” or even “Dominating!” In no uncertain terms, audiences are saying to presenters that the conventional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approach diminishes your public speaking ability and degrades the relationship between you and them.</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“too simplistic!” people often say this, along with “dumbed down” and “makes me feel like a second grader.” It’s not only in workshops like mine that people are saying they are frustrated with the conventional bullet points approach. they’re expressing themselves in a wide range of forums, including discussion groups, surveys, books, essays, articles, and blog postings.</a:t>
            </a:r>
          </a:p>
          <a:p>
            <a:r>
              <a:rPr 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data dump!” But more often than intellectual </a:t>
            </a:r>
            <a:r>
              <a:rPr lang="en-US" sz="1200" kern="1200" dirty="0" err="1" smtClean="0">
                <a:solidFill>
                  <a:schemeClr val="tx1"/>
                </a:solidFill>
                <a:latin typeface="+mn-lt"/>
                <a:ea typeface="+mn-ea"/>
                <a:cs typeface="+mn-cs"/>
              </a:rPr>
              <a:t>underload</a:t>
            </a:r>
            <a:r>
              <a:rPr lang="en-US" sz="1200" kern="1200" dirty="0" smtClean="0">
                <a:solidFill>
                  <a:schemeClr val="tx1"/>
                </a:solidFill>
                <a:latin typeface="+mn-lt"/>
                <a:ea typeface="+mn-ea"/>
                <a:cs typeface="+mn-cs"/>
              </a:rPr>
              <a:t>, people complain about cognitive overload in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presentations. “too complex!” they say, and the presentations can be “overwhelming,” with too much raw information. the use of bulleted lists comes across as “wordy,” which can lead to a presentation that “never ends” and that is “forgettable.”</a:t>
            </a:r>
          </a:p>
          <a:p>
            <a:r>
              <a:rPr 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no story!” people say that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presentations are “a jumble” of “</a:t>
            </a:r>
            <a:r>
              <a:rPr lang="en-US" sz="1200" kern="1200" dirty="0" err="1" smtClean="0">
                <a:solidFill>
                  <a:schemeClr val="tx1"/>
                </a:solidFill>
                <a:latin typeface="+mn-lt"/>
                <a:ea typeface="+mn-ea"/>
                <a:cs typeface="+mn-cs"/>
              </a:rPr>
              <a:t>incoher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ent</a:t>
            </a:r>
            <a:r>
              <a:rPr lang="en-US" sz="1200" kern="1200" dirty="0" smtClean="0">
                <a:solidFill>
                  <a:schemeClr val="tx1"/>
                </a:solidFill>
                <a:latin typeface="+mn-lt"/>
                <a:ea typeface="+mn-ea"/>
                <a:cs typeface="+mn-cs"/>
              </a:rPr>
              <a:t> lists” without context, with “no direction” and “no conclusion.” people say </a:t>
            </a:r>
            <a:r>
              <a:rPr lang="en-US" sz="1200" kern="1200" dirty="0" err="1" smtClean="0">
                <a:solidFill>
                  <a:schemeClr val="tx1"/>
                </a:solidFill>
                <a:latin typeface="+mn-lt"/>
                <a:ea typeface="+mn-ea"/>
                <a:cs typeface="+mn-cs"/>
              </a:rPr>
              <a:t>thatVisual</a:t>
            </a:r>
            <a:r>
              <a:rPr lang="en-US" sz="1200" kern="1200" dirty="0" smtClean="0">
                <a:solidFill>
                  <a:schemeClr val="tx1"/>
                </a:solidFill>
                <a:latin typeface="+mn-lt"/>
                <a:ea typeface="+mn-ea"/>
                <a:cs typeface="+mn-cs"/>
              </a:rPr>
              <a:t> Improvisation</a:t>
            </a:r>
          </a:p>
          <a:p>
            <a:r>
              <a:rPr lang="en-US" sz="1200" kern="1200" dirty="0" smtClean="0">
                <a:solidFill>
                  <a:schemeClr val="tx1"/>
                </a:solidFill>
                <a:latin typeface="+mn-lt"/>
                <a:ea typeface="+mn-ea"/>
                <a:cs typeface="+mn-cs"/>
              </a:rPr>
              <a:t>they’re not clear about what they’re supposed to do with the information as they ask, “What’s the point?” and find that the information is “not results-oriented,” practical, or applicable.</a:t>
            </a:r>
          </a:p>
          <a:p>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Frankendeck</a:t>
            </a:r>
            <a:r>
              <a:rPr lang="en-US" sz="1200" kern="1200" dirty="0" smtClean="0">
                <a:solidFill>
                  <a:schemeClr val="tx1"/>
                </a:solidFill>
                <a:latin typeface="+mn-lt"/>
                <a:ea typeface="+mn-ea"/>
                <a:cs typeface="+mn-cs"/>
              </a:rPr>
              <a:t>!” people say that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presentations can be like a Franken- stein monster—a “mish-mash” of slides filled with “pointless graphics” and “crazy colors” with “unreadable” text that “looks horrible” and is ultimately “bad design.” people report that their organizations spend a great deal of time, money, and emotional energy on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presentations with only “low-grade output.”</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8</a:t>
            </a:fld>
            <a:endParaRPr lang="en-US"/>
          </a:p>
        </p:txBody>
      </p:sp>
    </p:spTree>
    <p:extLst>
      <p:ext uri="{BB962C8B-B14F-4D97-AF65-F5344CB8AC3E}">
        <p14:creationId xmlns:p14="http://schemas.microsoft.com/office/powerpoint/2010/main" val="2499349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When I start the PowerPoint presentation, one of the images on the PowerPoint slides will appear on screen. I’ll begin the exercise as the first speaker by looking at the image and using it as a prompt to start the story, somehow weaving the subject of the image into my narration. The image will stay on screen for 30 seconds, and then it will fade away and a new slide will appear. That’s my cue as the current speaker to sit down, and also the cue for the next person in line to stand up. That person now has to improvise on the new image as he or she continues the story for the next 30 seconds. Each image will be a surprise to each speaker, so you will have to think on your feet and plumb the depths of your creativity and wit to integrate the image into your narration. After the 30 seconds, the image automatically advances, and that person sits down while the next person stands and continues the story by improvising on the new image.</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9</a:t>
            </a:fld>
            <a:endParaRPr lang="en-US"/>
          </a:p>
        </p:txBody>
      </p:sp>
    </p:spTree>
    <p:extLst>
      <p:ext uri="{BB962C8B-B14F-4D97-AF65-F5344CB8AC3E}">
        <p14:creationId xmlns:p14="http://schemas.microsoft.com/office/powerpoint/2010/main" val="958316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It’s Monday morning of next week, and you arrive at your desk, sip your cup of </a:t>
            </a:r>
            <a:r>
              <a:rPr lang="en-US" sz="1200" kern="1200" dirty="0" smtClean="0">
                <a:solidFill>
                  <a:schemeClr val="tx1"/>
                </a:solidFill>
                <a:latin typeface="+mn-lt"/>
                <a:ea typeface="+mn-ea"/>
                <a:cs typeface="+mn-cs"/>
              </a:rPr>
              <a:t>coffee</a:t>
            </a:r>
            <a:r>
              <a:rPr lang="en-US" sz="1200" kern="1200" dirty="0" smtClean="0">
                <a:solidFill>
                  <a:schemeClr val="tx1"/>
                </a:solidFill>
                <a:latin typeface="+mn-lt"/>
                <a:ea typeface="+mn-ea"/>
                <a:cs typeface="+mn-cs"/>
              </a:rPr>
              <a:t>, and open your e-mail program. You see an e-mail message marked Urgent with a Subject line that reads, “Major Announcement.” You think this is strange, because the Address line says that the message is from the board of directors, and you’ve never seen them send an e-mail message directly to the entire organization. As you read the </a:t>
            </a:r>
            <a:r>
              <a:rPr lang="en-US" sz="1200" kern="1200" dirty="0" smtClean="0">
                <a:solidFill>
                  <a:schemeClr val="tx1"/>
                </a:solidFill>
                <a:latin typeface="+mn-lt"/>
                <a:ea typeface="+mn-ea"/>
                <a:cs typeface="+mn-cs"/>
              </a:rPr>
              <a:t>message</a:t>
            </a:r>
            <a:r>
              <a:rPr lang="en-US" sz="1200" kern="1200" dirty="0" smtClean="0">
                <a:solidFill>
                  <a:schemeClr val="tx1"/>
                </a:solidFill>
                <a:latin typeface="+mn-lt"/>
                <a:ea typeface="+mn-ea"/>
                <a:cs typeface="+mn-cs"/>
              </a:rPr>
              <a:t>, the board explains that it has had a top-secret initiative in the works for a year, which they now can announce officially today. This is a major change from the way the organization currently does business, and it will have a significant impact on every single person. The e-mail message explains what is going to happen next . .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10</a:t>
            </a:fld>
            <a:endParaRPr lang="en-US"/>
          </a:p>
        </p:txBody>
      </p:sp>
    </p:spTree>
    <p:extLst>
      <p:ext uri="{BB962C8B-B14F-4D97-AF65-F5344CB8AC3E}">
        <p14:creationId xmlns:p14="http://schemas.microsoft.com/office/powerpoint/2010/main" val="1067702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16</a:t>
            </a:fld>
            <a:endParaRPr lang="en-US"/>
          </a:p>
        </p:txBody>
      </p:sp>
    </p:spTree>
    <p:extLst>
      <p:ext uri="{BB962C8B-B14F-4D97-AF65-F5344CB8AC3E}">
        <p14:creationId xmlns:p14="http://schemas.microsoft.com/office/powerpoint/2010/main" val="3112870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“again, this is obviously a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 as you can see. But it is very different from the presentations you usually experience. What did you think of it?”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alive!”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teamwork” that they find very “stimulating.” people describe the experience with words rarely used to describe a conventional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presentation, like “fun,” “curiosity,” “anticipation,” and “surprise.” the exercise instantly changes the tone and tenor of a group, opening up a degree of “imagination” that “overcomes staleness.” Ironically for a tool that is often blamed for shutting down people, this simple exercise easily opens them up and “brings out personality” for every person there in a way that many people say they don’t experience anywhere else.</a:t>
            </a:r>
          </a:p>
          <a:p>
            <a:r>
              <a:rPr lang="en-US"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dependent on us to be here!” If you e-mailed the </a:t>
            </a:r>
            <a:r>
              <a:rPr lang="en-US" sz="1200" kern="1200" dirty="0" err="1" smtClean="0">
                <a:solidFill>
                  <a:schemeClr val="tx1"/>
                </a:solidFill>
                <a:latin typeface="+mn-lt"/>
                <a:ea typeface="+mn-ea"/>
                <a:cs typeface="+mn-cs"/>
              </a:rPr>
              <a:t>powerpoint</a:t>
            </a:r>
            <a:r>
              <a:rPr lang="en-US" sz="1200" kern="1200" dirty="0" smtClean="0">
                <a:solidFill>
                  <a:schemeClr val="tx1"/>
                </a:solidFill>
                <a:latin typeface="+mn-lt"/>
                <a:ea typeface="+mn-ea"/>
                <a:cs typeface="+mn-cs"/>
              </a:rPr>
              <a:t> file of the Visual </a:t>
            </a:r>
            <a:r>
              <a:rPr lang="en-US" sz="1200" kern="1200" dirty="0" err="1" smtClean="0">
                <a:solidFill>
                  <a:schemeClr val="tx1"/>
                </a:solidFill>
                <a:latin typeface="+mn-lt"/>
                <a:ea typeface="+mn-ea"/>
                <a:cs typeface="+mn-cs"/>
              </a:rPr>
              <a:t>Improv</a:t>
            </a:r>
            <a:r>
              <a:rPr lang="en-US" sz="1200" kern="1200" dirty="0" smtClean="0">
                <a:solidFill>
                  <a:schemeClr val="tx1"/>
                </a:solidFill>
                <a:latin typeface="+mn-lt"/>
                <a:ea typeface="+mn-ea"/>
                <a:cs typeface="+mn-cs"/>
              </a:rPr>
              <a:t> exercise to someone who was not in the room during the exercise, they would see only a set of slides with simple images and wonder what you were talk- </a:t>
            </a:r>
            <a:r>
              <a:rPr lang="en-US" sz="1200" kern="1200" dirty="0" err="1" smtClean="0">
                <a:solidFill>
                  <a:schemeClr val="tx1"/>
                </a:solidFill>
                <a:latin typeface="+mn-lt"/>
                <a:ea typeface="+mn-ea"/>
                <a:cs typeface="+mn-cs"/>
              </a:rPr>
              <a:t>ing</a:t>
            </a:r>
            <a:r>
              <a:rPr lang="en-US" sz="1200" kern="1200" dirty="0" smtClean="0">
                <a:solidFill>
                  <a:schemeClr val="tx1"/>
                </a:solidFill>
                <a:latin typeface="+mn-lt"/>
                <a:ea typeface="+mn-ea"/>
                <a:cs typeface="+mn-cs"/>
              </a:rPr>
              <a:t> about. the reality of what happened “in the moment” was precious and fleet- </a:t>
            </a:r>
            <a:r>
              <a:rPr lang="en-US" sz="1200" kern="1200" dirty="0" err="1" smtClean="0">
                <a:solidFill>
                  <a:schemeClr val="tx1"/>
                </a:solidFill>
                <a:latin typeface="+mn-lt"/>
                <a:ea typeface="+mn-ea"/>
                <a:cs typeface="+mn-cs"/>
              </a:rPr>
              <a:t>ing</a:t>
            </a:r>
            <a:r>
              <a:rPr lang="en-US" sz="1200" kern="1200" dirty="0" smtClean="0">
                <a:solidFill>
                  <a:schemeClr val="tx1"/>
                </a:solidFill>
                <a:latin typeface="+mn-lt"/>
                <a:ea typeface="+mn-ea"/>
                <a:cs typeface="+mn-cs"/>
              </a:rPr>
              <a:t>, created wholly from the personalities, voices, fast thinking, wit, and creativity of the people there. Because each person “can’t read ahead,” the experience is</a:t>
            </a:r>
          </a:p>
          <a:p>
            <a:r>
              <a:rPr lang="en-US" sz="1200" kern="1200" dirty="0" smtClean="0">
                <a:solidFill>
                  <a:schemeClr val="tx1"/>
                </a:solidFill>
                <a:latin typeface="+mn-lt"/>
                <a:ea typeface="+mn-ea"/>
                <a:cs typeface="+mn-cs"/>
              </a:rPr>
              <a:t>by its nature unscripted and “unpredictable,” making it “intriguing” and </a:t>
            </a:r>
            <a:r>
              <a:rPr lang="en-US" sz="1200" kern="1200" dirty="0" err="1" smtClean="0">
                <a:solidFill>
                  <a:schemeClr val="tx1"/>
                </a:solidFill>
                <a:latin typeface="+mn-lt"/>
                <a:ea typeface="+mn-ea"/>
                <a:cs typeface="+mn-cs"/>
              </a:rPr>
              <a:t>incred</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ibly</a:t>
            </a:r>
            <a:r>
              <a:rPr lang="en-US" sz="1200" kern="1200" dirty="0" smtClean="0">
                <a:solidFill>
                  <a:schemeClr val="tx1"/>
                </a:solidFill>
                <a:latin typeface="+mn-lt"/>
                <a:ea typeface="+mn-ea"/>
                <a:cs typeface="+mn-cs"/>
              </a:rPr>
              <a:t> full of “suspense.” For some people, it was also “scary” because they did not know what they were going to say until it was their turn. the visual on the screen prompts the verbal narration, which demands that people be there to create the experience as they “improvise.” this is a practical demonstration of why we gather together to meet in the first place. there is an incredible amount of </a:t>
            </a:r>
            <a:r>
              <a:rPr lang="en-US" sz="1200" kern="1200" dirty="0" err="1" smtClean="0">
                <a:solidFill>
                  <a:schemeClr val="tx1"/>
                </a:solidFill>
                <a:latin typeface="+mn-lt"/>
                <a:ea typeface="+mn-ea"/>
                <a:cs typeface="+mn-cs"/>
              </a:rPr>
              <a:t>informationVisual</a:t>
            </a:r>
            <a:r>
              <a:rPr lang="en-US" sz="1200" kern="1200" dirty="0" smtClean="0">
                <a:solidFill>
                  <a:schemeClr val="tx1"/>
                </a:solidFill>
                <a:latin typeface="+mn-lt"/>
                <a:ea typeface="+mn-ea"/>
                <a:cs typeface="+mn-cs"/>
              </a:rPr>
              <a:t> Improvisation</a:t>
            </a:r>
          </a:p>
          <a:p>
            <a:r>
              <a:rPr lang="en-US" sz="1200" kern="1200" dirty="0" smtClean="0">
                <a:solidFill>
                  <a:schemeClr val="tx1"/>
                </a:solidFill>
                <a:latin typeface="+mn-lt"/>
                <a:ea typeface="+mn-ea"/>
                <a:cs typeface="+mn-cs"/>
              </a:rPr>
              <a:t>that we communicate in person that simply cannot be captured in e-mail, on a piece of paper, or on a Web site—sometimes you really do have to be there.</a:t>
            </a:r>
          </a:p>
          <a:p>
            <a:r>
              <a:rPr lang="en-US" sz="1200" kern="1200" dirty="0" err="1" smtClean="0">
                <a:solidFill>
                  <a:schemeClr val="tx1"/>
                </a:solidFill>
                <a:latin typeface="+mn-lt"/>
                <a:ea typeface="+mn-ea"/>
                <a:cs typeface="+mn-cs"/>
              </a:rPr>
              <a:t>FIgure</a:t>
            </a:r>
            <a:r>
              <a:rPr lang="en-US" sz="1200" kern="1200" dirty="0" smtClean="0">
                <a:solidFill>
                  <a:schemeClr val="tx1"/>
                </a:solidFill>
                <a:latin typeface="+mn-lt"/>
                <a:ea typeface="+mn-ea"/>
                <a:cs typeface="+mn-cs"/>
              </a:rPr>
              <a:t> 11-10 the </a:t>
            </a:r>
            <a:r>
              <a:rPr lang="en-US" sz="1200" kern="1200" dirty="0" err="1" smtClean="0">
                <a:solidFill>
                  <a:schemeClr val="tx1"/>
                </a:solidFill>
                <a:latin typeface="+mn-lt"/>
                <a:ea typeface="+mn-ea"/>
                <a:cs typeface="+mn-cs"/>
              </a:rPr>
              <a:t>BBp</a:t>
            </a:r>
            <a:r>
              <a:rPr lang="en-US" sz="1200" kern="1200" dirty="0" smtClean="0">
                <a:solidFill>
                  <a:schemeClr val="tx1"/>
                </a:solidFill>
                <a:latin typeface="+mn-lt"/>
                <a:ea typeface="+mn-ea"/>
                <a:cs typeface="+mn-cs"/>
              </a:rPr>
              <a:t> Visual </a:t>
            </a:r>
            <a:r>
              <a:rPr lang="en-US" sz="1200" kern="1200" dirty="0" err="1" smtClean="0">
                <a:solidFill>
                  <a:schemeClr val="tx1"/>
                </a:solidFill>
                <a:latin typeface="+mn-lt"/>
                <a:ea typeface="+mn-ea"/>
                <a:cs typeface="+mn-cs"/>
              </a:rPr>
              <a:t>Improv</a:t>
            </a:r>
            <a:r>
              <a:rPr lang="en-US" sz="1200" kern="1200" dirty="0" smtClean="0">
                <a:solidFill>
                  <a:schemeClr val="tx1"/>
                </a:solidFill>
                <a:latin typeface="+mn-lt"/>
                <a:ea typeface="+mn-ea"/>
                <a:cs typeface="+mn-cs"/>
              </a:rPr>
              <a:t> exercise unlocks creativity, spontaneity, and an abiding sense of camaraderie among the people in the room.</a:t>
            </a:r>
          </a:p>
          <a:p>
            <a:r>
              <a:rPr lang="en-US" sz="1200" kern="1200" dirty="0" smtClean="0">
                <a:solidFill>
                  <a:schemeClr val="tx1"/>
                </a:solidFill>
                <a:latin typeface="+mn-lt"/>
                <a:ea typeface="+mn-ea"/>
                <a:cs typeface="+mn-cs"/>
              </a:rPr>
              <a:t>n	“power of the image!” the shapes, colors, and variety of the images literally bring color into the room and help people tap into their “creative” sides. they prove that you “don’t need text” in order to communicate. almost like an </a:t>
            </a:r>
            <a:r>
              <a:rPr lang="en-US" sz="1200" kern="1200" dirty="0" err="1" smtClean="0">
                <a:solidFill>
                  <a:schemeClr val="tx1"/>
                </a:solidFill>
                <a:latin typeface="+mn-lt"/>
                <a:ea typeface="+mn-ea"/>
                <a:cs typeface="+mn-cs"/>
              </a:rPr>
              <a:t>elec</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tronic</a:t>
            </a:r>
            <a:r>
              <a:rPr lang="en-US" sz="1200" kern="1200" dirty="0" smtClean="0">
                <a:solidFill>
                  <a:schemeClr val="tx1"/>
                </a:solidFill>
                <a:latin typeface="+mn-lt"/>
                <a:ea typeface="+mn-ea"/>
                <a:cs typeface="+mn-cs"/>
              </a:rPr>
              <a:t> theater set, the images on screen offered a “visual backdrop” that immersed the speaker in an interesting image. the images became a “visual trigger”—a springboard for people to transform photos of everyday objects into powerful and memorable story metaphors in the blink of an eye. this technique “brought out information” from people and provided a “clear direction” by using a “shift to story” instead of bulleted lists of text.</a:t>
            </a:r>
          </a:p>
          <a:p>
            <a:r>
              <a:rPr lang="en-US" sz="1200" kern="1200" dirty="0" smtClean="0">
                <a:solidFill>
                  <a:schemeClr val="tx1"/>
                </a:solidFill>
                <a:latin typeface="+mn-lt"/>
                <a:ea typeface="+mn-ea"/>
                <a:cs typeface="+mn-cs"/>
              </a:rPr>
              <a:t>n	“Focus on the speaker!” the Visual </a:t>
            </a:r>
            <a:r>
              <a:rPr lang="en-US" sz="1200" kern="1200" dirty="0" err="1" smtClean="0">
                <a:solidFill>
                  <a:schemeClr val="tx1"/>
                </a:solidFill>
                <a:latin typeface="+mn-lt"/>
                <a:ea typeface="+mn-ea"/>
                <a:cs typeface="+mn-cs"/>
              </a:rPr>
              <a:t>Improv</a:t>
            </a:r>
            <a:r>
              <a:rPr lang="en-US" sz="1200" kern="1200" dirty="0" smtClean="0">
                <a:solidFill>
                  <a:schemeClr val="tx1"/>
                </a:solidFill>
                <a:latin typeface="+mn-lt"/>
                <a:ea typeface="+mn-ea"/>
                <a:cs typeface="+mn-cs"/>
              </a:rPr>
              <a:t> exercise shifts the dynamics of the conventional relationship between a speaker and an audience as each person uses the screen as a “cue, not a cue card.” Once the audience sees the simple image, their attention quickly shifts to the person speaking. this creates a dependence on the speaker to extract the meaning from the screen. each person knows that he</a:t>
            </a:r>
          </a:p>
          <a:p>
            <a:r>
              <a:rPr lang="nl-NL" sz="1200" kern="1200" dirty="0" err="1" smtClean="0">
                <a:solidFill>
                  <a:schemeClr val="tx1"/>
                </a:solidFill>
                <a:latin typeface="+mn-lt"/>
                <a:ea typeface="+mn-ea"/>
                <a:cs typeface="+mn-cs"/>
              </a:rPr>
              <a:t>Chapter</a:t>
            </a:r>
            <a:r>
              <a:rPr lang="nl-NL" sz="1200" kern="1200" dirty="0" smtClean="0">
                <a:solidFill>
                  <a:schemeClr val="tx1"/>
                </a:solidFill>
                <a:latin typeface="+mn-lt"/>
                <a:ea typeface="+mn-ea"/>
                <a:cs typeface="+mn-cs"/>
              </a:rPr>
              <a:t> 11	C-19</a:t>
            </a:r>
          </a:p>
          <a:p>
            <a:r>
              <a:rPr lang="nl-NL" sz="1200" kern="1200" dirty="0" smtClean="0">
                <a:solidFill>
                  <a:schemeClr val="tx1"/>
                </a:solidFill>
                <a:latin typeface="+mn-lt"/>
                <a:ea typeface="+mn-ea"/>
                <a:cs typeface="+mn-cs"/>
              </a:rPr>
              <a:t>C-20	</a:t>
            </a:r>
            <a:r>
              <a:rPr lang="nl-NL" sz="1200" kern="1200" dirty="0" err="1" smtClean="0">
                <a:solidFill>
                  <a:schemeClr val="tx1"/>
                </a:solidFill>
                <a:latin typeface="+mn-lt"/>
                <a:ea typeface="+mn-ea"/>
                <a:cs typeface="+mn-cs"/>
              </a:rPr>
              <a:t>Chapter</a:t>
            </a:r>
            <a:r>
              <a:rPr lang="nl-NL" sz="1200" kern="1200" dirty="0" smtClean="0">
                <a:solidFill>
                  <a:schemeClr val="tx1"/>
                </a:solidFill>
                <a:latin typeface="+mn-lt"/>
                <a:ea typeface="+mn-ea"/>
                <a:cs typeface="+mn-cs"/>
              </a:rPr>
              <a:t> 11</a:t>
            </a:r>
          </a:p>
          <a:p>
            <a:r>
              <a:rPr lang="nl-NL" sz="1200" kern="1200" dirty="0" smtClean="0">
                <a:solidFill>
                  <a:schemeClr val="tx1"/>
                </a:solidFill>
                <a:latin typeface="+mn-lt"/>
                <a:ea typeface="+mn-ea"/>
                <a:cs typeface="+mn-cs"/>
              </a:rPr>
              <a:t>A</a:t>
            </a:r>
            <a:endParaRPr lang="nl-NL"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FB7EAC-430D-E542-A000-48123E0677BD}" type="slidenum">
              <a:rPr lang="en-US" smtClean="0"/>
              <a:t>17</a:t>
            </a:fld>
            <a:endParaRPr lang="en-US"/>
          </a:p>
        </p:txBody>
      </p:sp>
    </p:spTree>
    <p:extLst>
      <p:ext uri="{BB962C8B-B14F-4D97-AF65-F5344CB8AC3E}">
        <p14:creationId xmlns:p14="http://schemas.microsoft.com/office/powerpoint/2010/main" val="1287319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talk about the important steps to properly plan a presentation. This is where you should be spending 30% of your time, before you even start work using</a:t>
            </a:r>
            <a:r>
              <a:rPr lang="en-US" baseline="0" dirty="0" smtClean="0"/>
              <a:t> </a:t>
            </a:r>
            <a:r>
              <a:rPr lang="en-US" baseline="0" dirty="0" err="1" smtClean="0"/>
              <a:t>powerpoint</a:t>
            </a:r>
            <a:r>
              <a:rPr lang="en-US" baseline="0"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18</a:t>
            </a:fld>
            <a:endParaRPr lang="en-US"/>
          </a:p>
        </p:txBody>
      </p:sp>
    </p:spTree>
    <p:extLst>
      <p:ext uri="{BB962C8B-B14F-4D97-AF65-F5344CB8AC3E}">
        <p14:creationId xmlns:p14="http://schemas.microsoft.com/office/powerpoint/2010/main" val="2315975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allow yourself plenty of time. This is one of the most important activities you will do in your career, isn’t worth the time to properly </a:t>
            </a:r>
            <a:r>
              <a:rPr lang="en-US" baseline="0" dirty="0" smtClean="0"/>
              <a:t>prepare </a:t>
            </a:r>
            <a:r>
              <a:rPr lang="en-US" baseline="0" dirty="0" smtClean="0"/>
              <a:t>your presentation?</a:t>
            </a:r>
            <a:endParaRPr lang="en-US" dirty="0" smtClean="0"/>
          </a:p>
          <a:p>
            <a:endParaRPr lang="en-US" dirty="0" smtClean="0"/>
          </a:p>
          <a:p>
            <a:r>
              <a:rPr lang="en-US" dirty="0" smtClean="0"/>
              <a:t>I urge you all to start planning with paper or </a:t>
            </a:r>
            <a:r>
              <a:rPr lang="en-US" dirty="0" err="1" smtClean="0"/>
              <a:t>stickie</a:t>
            </a:r>
            <a:r>
              <a:rPr lang="en-US" dirty="0" smtClean="0"/>
              <a:t> notes. I know this is very counterintuitive</a:t>
            </a:r>
            <a:r>
              <a:rPr lang="en-US" baseline="0" dirty="0" smtClean="0"/>
              <a:t> to how many of us plan presentations now. </a:t>
            </a:r>
          </a:p>
          <a:p>
            <a:endParaRPr lang="en-US" baseline="0" dirty="0" smtClean="0"/>
          </a:p>
          <a:p>
            <a:r>
              <a:rPr lang="en-US" baseline="0" dirty="0" smtClean="0"/>
              <a:t>The initial concept for Southwest Airlines was done on a cocktail napkin.</a:t>
            </a:r>
          </a:p>
          <a:p>
            <a:endParaRPr lang="en-US" baseline="0" dirty="0" smtClean="0"/>
          </a:p>
          <a:p>
            <a:r>
              <a:rPr lang="en-US" baseline="0" dirty="0" smtClean="0"/>
              <a:t>You should develop some techniques to storyboard your presentations. </a:t>
            </a:r>
          </a:p>
          <a:p>
            <a:endParaRPr lang="en-US" baseline="0" dirty="0" smtClean="0"/>
          </a:p>
          <a:p>
            <a:r>
              <a:rPr lang="en-US" b="1" baseline="0" dirty="0" smtClean="0">
                <a:solidFill>
                  <a:srgbClr val="FF0000"/>
                </a:solidFill>
              </a:rPr>
              <a:t>I like to start writing my story in five basic steps, this follows Aristotle’s Outline for Persuasive Arguments:</a:t>
            </a:r>
          </a:p>
          <a:p>
            <a:endParaRPr lang="en-US" b="1" baseline="0" dirty="0" smtClean="0">
              <a:solidFill>
                <a:srgbClr val="FF0000"/>
              </a:solidFill>
            </a:endParaRPr>
          </a:p>
          <a:p>
            <a:r>
              <a:rPr lang="en-US" b="1" baseline="0" dirty="0" smtClean="0">
                <a:solidFill>
                  <a:srgbClr val="FF0000"/>
                </a:solidFill>
              </a:rPr>
              <a:t>1. Write the challenge to be faced, this should take on the essence of a passion statement.</a:t>
            </a:r>
          </a:p>
          <a:p>
            <a:endParaRPr lang="en-US" b="1" baseline="0" dirty="0" smtClean="0">
              <a:solidFill>
                <a:srgbClr val="FF0000"/>
              </a:solidFill>
            </a:endParaRPr>
          </a:p>
          <a:p>
            <a:r>
              <a:rPr lang="en-US" b="1" baseline="0" dirty="0" smtClean="0">
                <a:solidFill>
                  <a:srgbClr val="FF0000"/>
                </a:solidFill>
              </a:rPr>
              <a:t>2. What are the implications of this challenges?</a:t>
            </a:r>
          </a:p>
          <a:p>
            <a:endParaRPr lang="en-US" b="1" baseline="0" dirty="0" smtClean="0">
              <a:solidFill>
                <a:srgbClr val="FF0000"/>
              </a:solidFill>
            </a:endParaRPr>
          </a:p>
          <a:p>
            <a:r>
              <a:rPr lang="en-US" b="1" baseline="0" dirty="0" smtClean="0">
                <a:solidFill>
                  <a:srgbClr val="FF0000"/>
                </a:solidFill>
              </a:rPr>
              <a:t>3. Write the solution to these challenges.</a:t>
            </a:r>
          </a:p>
          <a:p>
            <a:endParaRPr lang="en-US" b="1" baseline="0" dirty="0" smtClean="0">
              <a:solidFill>
                <a:srgbClr val="FF0000"/>
              </a:solidFill>
            </a:endParaRPr>
          </a:p>
          <a:p>
            <a:r>
              <a:rPr lang="en-US" b="1" baseline="0" dirty="0" smtClean="0">
                <a:solidFill>
                  <a:srgbClr val="FF0000"/>
                </a:solidFill>
              </a:rPr>
              <a:t>4. Describe how this solution addresses the challenges. </a:t>
            </a:r>
          </a:p>
          <a:p>
            <a:endParaRPr lang="en-US" b="1" baseline="0" dirty="0" smtClean="0">
              <a:solidFill>
                <a:srgbClr val="FF0000"/>
              </a:solidFill>
            </a:endParaRPr>
          </a:p>
          <a:p>
            <a:r>
              <a:rPr lang="en-US" b="1" baseline="0" dirty="0" smtClean="0">
                <a:solidFill>
                  <a:srgbClr val="FF0000"/>
                </a:solidFill>
              </a:rPr>
              <a:t>5. Write a call to action.</a:t>
            </a:r>
          </a:p>
          <a:p>
            <a:endParaRPr lang="en-US" baseline="0" dirty="0" smtClean="0"/>
          </a:p>
          <a:p>
            <a:r>
              <a:rPr lang="en-US" baseline="0" dirty="0" smtClean="0"/>
              <a:t>The story will be expanded as storyboard the presentation.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19</a:t>
            </a:fld>
            <a:endParaRPr lang="en-US"/>
          </a:p>
        </p:txBody>
      </p:sp>
    </p:spTree>
    <p:extLst>
      <p:ext uri="{BB962C8B-B14F-4D97-AF65-F5344CB8AC3E}">
        <p14:creationId xmlns:p14="http://schemas.microsoft.com/office/powerpoint/2010/main" val="3164413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people love metaphors. I am not particularly good at these off the cuff, so pre-planning metaphors for me is essential. Analogies are also useful.</a:t>
            </a:r>
          </a:p>
          <a:p>
            <a:endParaRPr lang="en-US" baseline="0" dirty="0" smtClean="0"/>
          </a:p>
          <a:p>
            <a:r>
              <a:rPr lang="en-US" baseline="0" dirty="0" smtClean="0"/>
              <a:t>Try to stay away from sports metaphors, some people are not sports fans.</a:t>
            </a:r>
          </a:p>
          <a:p>
            <a:endParaRPr lang="en-US" baseline="0" dirty="0" smtClean="0"/>
          </a:p>
          <a:p>
            <a:r>
              <a:rPr lang="en-US" baseline="0" dirty="0" smtClean="0"/>
              <a:t>Put your presentation thoughts in terms of very comprehendible metaphors or analogies that people can quickly grasp. </a:t>
            </a:r>
          </a:p>
          <a:p>
            <a:endParaRPr lang="en-US" baseline="0" dirty="0" smtClean="0"/>
          </a:p>
          <a:p>
            <a:r>
              <a:rPr lang="en-US" dirty="0" smtClean="0"/>
              <a:t>You are the sun in my sky</a:t>
            </a:r>
            <a:br>
              <a:rPr lang="en-US" dirty="0" smtClean="0"/>
            </a:br>
            <a:r>
              <a:rPr lang="en-US" dirty="0" smtClean="0"/>
              <a:t>You are the light in my life</a:t>
            </a:r>
            <a:br>
              <a:rPr lang="en-US" dirty="0" smtClean="0"/>
            </a:br>
            <a:r>
              <a:rPr lang="en-US" dirty="0" smtClean="0"/>
              <a:t>She is my East and my West, my compass.</a:t>
            </a:r>
          </a:p>
          <a:p>
            <a:endParaRPr lang="en-US" dirty="0" smtClean="0"/>
          </a:p>
          <a:p>
            <a:r>
              <a:rPr lang="en-US" dirty="0" smtClean="0"/>
              <a:t>Analogies</a:t>
            </a:r>
          </a:p>
          <a:p>
            <a:endParaRPr lang="en-US" dirty="0" smtClean="0"/>
          </a:p>
          <a:p>
            <a:r>
              <a:rPr lang="en-US" dirty="0" smtClean="0"/>
              <a:t>He fell for her like his heart was a mob informant, and she was the East River.</a:t>
            </a:r>
          </a:p>
          <a:p>
            <a:endParaRPr lang="en-US" dirty="0" smtClean="0"/>
          </a:p>
          <a:p>
            <a:r>
              <a:rPr lang="en-US" dirty="0" smtClean="0"/>
              <a:t>Even in his last years, Granddad had a mind like a steel trap, only one that had been left out so long it had rusted shut.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20</a:t>
            </a:fld>
            <a:endParaRPr lang="en-US"/>
          </a:p>
        </p:txBody>
      </p:sp>
    </p:spTree>
    <p:extLst>
      <p:ext uri="{BB962C8B-B14F-4D97-AF65-F5344CB8AC3E}">
        <p14:creationId xmlns:p14="http://schemas.microsoft.com/office/powerpoint/2010/main" val="3855159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a motif. You’re only required to use three elements</a:t>
            </a:r>
            <a:r>
              <a:rPr lang="en-US" baseline="0" dirty="0" smtClean="0"/>
              <a:t> in a presentation, so you can easily add a motif. </a:t>
            </a:r>
          </a:p>
          <a:p>
            <a:endParaRPr lang="en-US" baseline="0" dirty="0" smtClean="0"/>
          </a:p>
          <a:p>
            <a:r>
              <a:rPr lang="en-US" baseline="0" dirty="0" smtClean="0"/>
              <a:t>My motif is at the bottom of the slides. It is being used so you can always think about what </a:t>
            </a:r>
            <a:r>
              <a:rPr lang="en-US" baseline="0" dirty="0" smtClean="0"/>
              <a:t>my location in the presentation..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21</a:t>
            </a:fld>
            <a:endParaRPr lang="en-US"/>
          </a:p>
        </p:txBody>
      </p:sp>
    </p:spTree>
    <p:extLst>
      <p:ext uri="{BB962C8B-B14F-4D97-AF65-F5344CB8AC3E}">
        <p14:creationId xmlns:p14="http://schemas.microsoft.com/office/powerpoint/2010/main" val="3896132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my storyboarding</a:t>
            </a:r>
            <a:r>
              <a:rPr lang="en-US" baseline="0" dirty="0" smtClean="0"/>
              <a:t> template for today’s presentation from Beyond Bullet Points, by Cliff Atkinson. Great book, fabulous ides. </a:t>
            </a:r>
          </a:p>
          <a:p>
            <a:endParaRPr lang="en-US" baseline="0" dirty="0" smtClean="0"/>
          </a:p>
          <a:p>
            <a:r>
              <a:rPr lang="en-US" baseline="0" dirty="0" smtClean="0"/>
              <a:t>These templates help you frame out a compelling and simple story.</a:t>
            </a:r>
          </a:p>
          <a:p>
            <a:endParaRPr lang="en-US" baseline="0" dirty="0" smtClean="0"/>
          </a:p>
          <a:p>
            <a:r>
              <a:rPr lang="en-US" baseline="0" dirty="0" smtClean="0"/>
              <a:t>It is also helpful to plan presentations of different lengths of time. Notice at the top, if you have 5 minutes, you can present 3 points. That is it.</a:t>
            </a:r>
          </a:p>
          <a:p>
            <a:endParaRPr lang="en-US" baseline="0" dirty="0" smtClean="0"/>
          </a:p>
          <a:p>
            <a:r>
              <a:rPr lang="en-US" baseline="0" dirty="0" smtClean="0"/>
              <a:t>If you have 15 minutes, you can present 3 points, with 3 supporting </a:t>
            </a:r>
            <a:r>
              <a:rPr lang="en-US" baseline="0" dirty="0" err="1" smtClean="0"/>
              <a:t>subpoints</a:t>
            </a:r>
            <a:r>
              <a:rPr lang="en-US" baseline="0" dirty="0" smtClean="0"/>
              <a:t>. </a:t>
            </a:r>
          </a:p>
          <a:p>
            <a:endParaRPr lang="en-US" baseline="0" dirty="0" smtClean="0"/>
          </a:p>
          <a:p>
            <a:r>
              <a:rPr lang="en-US" baseline="0" dirty="0" smtClean="0"/>
              <a:t>And so on. </a:t>
            </a:r>
          </a:p>
          <a:p>
            <a:endParaRPr lang="en-US" baseline="0" dirty="0" smtClean="0"/>
          </a:p>
          <a:p>
            <a:r>
              <a:rPr lang="en-US" baseline="0" dirty="0" smtClean="0"/>
              <a:t>Again, this follow Aristotle’s Outline for Persuasive Arguments.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22</a:t>
            </a:fld>
            <a:endParaRPr lang="en-US"/>
          </a:p>
        </p:txBody>
      </p:sp>
    </p:spTree>
    <p:extLst>
      <p:ext uri="{BB962C8B-B14F-4D97-AF65-F5344CB8AC3E}">
        <p14:creationId xmlns:p14="http://schemas.microsoft.com/office/powerpoint/2010/main" val="3581691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another template by Judy </a:t>
            </a:r>
            <a:r>
              <a:rPr lang="en-US" baseline="0" dirty="0" err="1" smtClean="0"/>
              <a:t>Knoerle</a:t>
            </a:r>
            <a:r>
              <a:rPr lang="en-US" baseline="0" dirty="0" smtClean="0"/>
              <a:t>, who teaches effective presentation at Sandia. I recommend the class, Judy is a wonderful teacher.</a:t>
            </a:r>
          </a:p>
          <a:p>
            <a:endParaRPr lang="en-US" baseline="0" dirty="0" smtClean="0"/>
          </a:p>
          <a:p>
            <a:r>
              <a:rPr lang="en-US" baseline="0" dirty="0" smtClean="0"/>
              <a:t>It doesn’t matter what template you use, just use something other than PowerPoint.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23</a:t>
            </a:fld>
            <a:endParaRPr lang="en-US"/>
          </a:p>
        </p:txBody>
      </p:sp>
    </p:spTree>
    <p:extLst>
      <p:ext uri="{BB962C8B-B14F-4D97-AF65-F5344CB8AC3E}">
        <p14:creationId xmlns:p14="http://schemas.microsoft.com/office/powerpoint/2010/main" val="392244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review the planning principles.</a:t>
            </a:r>
          </a:p>
          <a:p>
            <a:endParaRPr lang="en-US" dirty="0" smtClean="0"/>
          </a:p>
          <a:p>
            <a:r>
              <a:rPr lang="en-US" dirty="0" smtClean="0"/>
              <a:t>After you do your first draft,</a:t>
            </a:r>
            <a:r>
              <a:rPr lang="en-US" baseline="0" dirty="0" smtClean="0"/>
              <a:t> start reviewing your plans with others. See what they think. The more input you get on your plans, the better the presentation will be.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24</a:t>
            </a:fld>
            <a:endParaRPr lang="en-US"/>
          </a:p>
        </p:txBody>
      </p:sp>
    </p:spTree>
    <p:extLst>
      <p:ext uri="{BB962C8B-B14F-4D97-AF65-F5344CB8AC3E}">
        <p14:creationId xmlns:p14="http://schemas.microsoft.com/office/powerpoint/2010/main" val="921337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You’ve done all the planning,</a:t>
            </a:r>
            <a:r>
              <a:rPr lang="en-US" baseline="0" dirty="0" smtClean="0"/>
              <a:t> now is the time for presentation preparation.</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25</a:t>
            </a:fld>
            <a:endParaRPr lang="en-US"/>
          </a:p>
        </p:txBody>
      </p:sp>
    </p:spTree>
    <p:extLst>
      <p:ext uri="{BB962C8B-B14F-4D97-AF65-F5344CB8AC3E}">
        <p14:creationId xmlns:p14="http://schemas.microsoft.com/office/powerpoint/2010/main" val="3396600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a big</a:t>
            </a:r>
            <a:r>
              <a:rPr lang="en-US" baseline="0" dirty="0" smtClean="0"/>
              <a:t> believer in the idea that everyone is creative.</a:t>
            </a:r>
          </a:p>
          <a:p>
            <a:endParaRPr lang="en-US" baseline="0" dirty="0" smtClean="0"/>
          </a:p>
          <a:p>
            <a:r>
              <a:rPr lang="en-US" baseline="0" dirty="0" smtClean="0"/>
              <a:t>Some are more creative than others. </a:t>
            </a:r>
          </a:p>
          <a:p>
            <a:endParaRPr lang="en-US" baseline="0" dirty="0" smtClean="0"/>
          </a:p>
          <a:p>
            <a:r>
              <a:rPr lang="en-US" baseline="0" dirty="0" smtClean="0"/>
              <a:t>Seek out those that can help with color, placement of graphics, and readability of your presentation.</a:t>
            </a:r>
          </a:p>
          <a:p>
            <a:endParaRPr lang="en-US" baseline="0" dirty="0" smtClean="0"/>
          </a:p>
          <a:p>
            <a:r>
              <a:rPr lang="en-US" baseline="0" dirty="0" smtClean="0"/>
              <a:t>I work with Mona Aragon and Jason </a:t>
            </a:r>
            <a:r>
              <a:rPr lang="en-US" baseline="0" dirty="0" err="1" smtClean="0"/>
              <a:t>Bolles</a:t>
            </a:r>
            <a:r>
              <a:rPr lang="en-US" baseline="0" dirty="0" smtClean="0"/>
              <a:t>, Here Mona is having some fun with this presentation.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26</a:t>
            </a:fld>
            <a:endParaRPr lang="en-US"/>
          </a:p>
        </p:txBody>
      </p:sp>
    </p:spTree>
    <p:extLst>
      <p:ext uri="{BB962C8B-B14F-4D97-AF65-F5344CB8AC3E}">
        <p14:creationId xmlns:p14="http://schemas.microsoft.com/office/powerpoint/2010/main" val="3677809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mentioned message mapping previously. But here is what is exactly. It is used by most really proficient speakers. For example, Colin Powell is a big believer in</a:t>
            </a:r>
            <a:r>
              <a:rPr lang="en-US" baseline="0" dirty="0" smtClean="0"/>
              <a:t> this concept. </a:t>
            </a:r>
          </a:p>
          <a:p>
            <a:endParaRPr lang="en-US" baseline="0" dirty="0" smtClean="0"/>
          </a:p>
          <a:p>
            <a:r>
              <a:rPr lang="en-US" baseline="0" dirty="0" smtClean="0"/>
              <a:t>Now that you know about, listen to news stories, professional presentations, and proficient speakers. See how often this technique is used.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27</a:t>
            </a:fld>
            <a:endParaRPr lang="en-US"/>
          </a:p>
        </p:txBody>
      </p:sp>
    </p:spTree>
    <p:extLst>
      <p:ext uri="{BB962C8B-B14F-4D97-AF65-F5344CB8AC3E}">
        <p14:creationId xmlns:p14="http://schemas.microsoft.com/office/powerpoint/2010/main" val="1602542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practice</a:t>
            </a:r>
            <a:r>
              <a:rPr lang="en-US" baseline="0" dirty="0" smtClean="0"/>
              <a:t> your talk-yes, you have to practice a number of times, think about these concepts.</a:t>
            </a:r>
          </a:p>
          <a:p>
            <a:endParaRPr lang="en-US" baseline="0" dirty="0" smtClean="0"/>
          </a:p>
          <a:p>
            <a:r>
              <a:rPr lang="en-US" dirty="0" smtClean="0"/>
              <a:t>Be efficient with your words, use Zippy words.</a:t>
            </a:r>
            <a:r>
              <a:rPr lang="en-US" baseline="0" dirty="0" smtClean="0"/>
              <a:t> </a:t>
            </a:r>
          </a:p>
          <a:p>
            <a:endParaRPr lang="en-US" baseline="0" dirty="0" smtClean="0"/>
          </a:p>
          <a:p>
            <a:r>
              <a:rPr lang="en-US" baseline="0" dirty="0" smtClean="0"/>
              <a:t>Speak as simply as possible so that everyone in the audience understands your points.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28</a:t>
            </a:fld>
            <a:endParaRPr lang="en-US"/>
          </a:p>
        </p:txBody>
      </p:sp>
    </p:spTree>
    <p:extLst>
      <p:ext uri="{BB962C8B-B14F-4D97-AF65-F5344CB8AC3E}">
        <p14:creationId xmlns:p14="http://schemas.microsoft.com/office/powerpoint/2010/main" val="727228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think about graphics. He is a recent one about military doctrine</a:t>
            </a:r>
            <a:r>
              <a:rPr lang="en-US" baseline="0" dirty="0" smtClean="0"/>
              <a:t> in Afghanistan. </a:t>
            </a:r>
          </a:p>
          <a:p>
            <a:endParaRPr lang="en-US" baseline="0" dirty="0" smtClean="0"/>
          </a:p>
          <a:p>
            <a:r>
              <a:rPr lang="en-US" baseline="0" dirty="0" smtClean="0"/>
              <a:t>Is this an effective graphic?</a:t>
            </a:r>
          </a:p>
          <a:p>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29</a:t>
            </a:fld>
            <a:endParaRPr lang="en-US"/>
          </a:p>
        </p:txBody>
      </p:sp>
    </p:spTree>
    <p:extLst>
      <p:ext uri="{BB962C8B-B14F-4D97-AF65-F5344CB8AC3E}">
        <p14:creationId xmlns:p14="http://schemas.microsoft.com/office/powerpoint/2010/main" val="1637404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much more effective slide that one of my folks</a:t>
            </a:r>
            <a:r>
              <a:rPr lang="en-US" baseline="0" dirty="0" smtClean="0"/>
              <a:t> did recently. </a:t>
            </a:r>
          </a:p>
          <a:p>
            <a:endParaRPr lang="en-US" baseline="0" dirty="0" smtClean="0"/>
          </a:p>
          <a:p>
            <a:r>
              <a:rPr lang="en-US" baseline="0" dirty="0" smtClean="0"/>
              <a:t>It has pleasing and meaningful graphics. </a:t>
            </a:r>
          </a:p>
          <a:p>
            <a:endParaRPr lang="en-US" baseline="0" dirty="0" smtClean="0"/>
          </a:p>
          <a:p>
            <a:r>
              <a:rPr lang="en-US" baseline="0" dirty="0" smtClean="0"/>
              <a:t>Contains just enough information.</a:t>
            </a:r>
          </a:p>
          <a:p>
            <a:endParaRPr lang="en-US" baseline="0" dirty="0" smtClean="0"/>
          </a:p>
          <a:p>
            <a:r>
              <a:rPr lang="en-US" baseline="0" dirty="0" smtClean="0"/>
              <a:t>The information is message mapped.</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30</a:t>
            </a:fld>
            <a:endParaRPr lang="en-US"/>
          </a:p>
        </p:txBody>
      </p:sp>
    </p:spTree>
    <p:extLst>
      <p:ext uri="{BB962C8B-B14F-4D97-AF65-F5344CB8AC3E}">
        <p14:creationId xmlns:p14="http://schemas.microsoft.com/office/powerpoint/2010/main" val="1634698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numbers meaningful.</a:t>
            </a:r>
          </a:p>
          <a:p>
            <a:endParaRPr lang="en-US" dirty="0" smtClean="0"/>
          </a:p>
          <a:p>
            <a:r>
              <a:rPr lang="en-US" dirty="0" smtClean="0"/>
              <a:t>This is a Mandelbrot</a:t>
            </a:r>
            <a:r>
              <a:rPr lang="en-US" baseline="0" dirty="0" smtClean="0"/>
              <a:t> Fractal, as much a work of art as an equation. </a:t>
            </a:r>
          </a:p>
          <a:p>
            <a:endParaRPr lang="en-US" baseline="0" dirty="0" smtClean="0"/>
          </a:p>
          <a:p>
            <a:r>
              <a:rPr lang="en-US" baseline="0" dirty="0" smtClean="0"/>
              <a:t>The equation is </a:t>
            </a:r>
            <a:r>
              <a:rPr lang="cs-CZ" i="1" dirty="0" smtClean="0"/>
              <a:t>z</a:t>
            </a:r>
            <a:r>
              <a:rPr lang="cs-CZ" i="1" baseline="-25000" dirty="0" smtClean="0"/>
              <a:t>n</a:t>
            </a:r>
            <a:r>
              <a:rPr lang="cs-CZ" baseline="-25000" dirty="0" smtClean="0"/>
              <a:t>+1</a:t>
            </a:r>
            <a:r>
              <a:rPr lang="cs-CZ" dirty="0" smtClean="0"/>
              <a:t> = </a:t>
            </a:r>
            <a:r>
              <a:rPr lang="cs-CZ" i="1" dirty="0" smtClean="0"/>
              <a:t>z</a:t>
            </a:r>
            <a:r>
              <a:rPr lang="cs-CZ" i="1" baseline="-25000" dirty="0" smtClean="0"/>
              <a:t>n</a:t>
            </a:r>
            <a:r>
              <a:rPr lang="cs-CZ" baseline="30000" dirty="0" smtClean="0"/>
              <a:t>2</a:t>
            </a:r>
            <a:r>
              <a:rPr lang="cs-CZ" dirty="0" smtClean="0"/>
              <a:t> + </a:t>
            </a:r>
            <a:r>
              <a:rPr lang="cs-CZ" i="1" dirty="0" smtClean="0"/>
              <a:t>c</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31</a:t>
            </a:fld>
            <a:endParaRPr lang="en-US"/>
          </a:p>
        </p:txBody>
      </p:sp>
    </p:spTree>
    <p:extLst>
      <p:ext uri="{BB962C8B-B14F-4D97-AF65-F5344CB8AC3E}">
        <p14:creationId xmlns:p14="http://schemas.microsoft.com/office/powerpoint/2010/main" val="4121019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easy</a:t>
            </a:r>
            <a:r>
              <a:rPr lang="en-US" baseline="0" dirty="0" smtClean="0"/>
              <a:t> to understand charts. Someone should be able to figure out the essence of what you are communicating very quickly. </a:t>
            </a:r>
          </a:p>
          <a:p>
            <a:endParaRPr lang="en-US" baseline="0" dirty="0" smtClean="0"/>
          </a:p>
          <a:p>
            <a:r>
              <a:rPr lang="en-US" baseline="0" dirty="0" smtClean="0"/>
              <a:t>If it is too complicated, no one will be able to understand the nuances, much less the three points that are most important.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32</a:t>
            </a:fld>
            <a:endParaRPr lang="en-US"/>
          </a:p>
        </p:txBody>
      </p:sp>
    </p:spTree>
    <p:extLst>
      <p:ext uri="{BB962C8B-B14F-4D97-AF65-F5344CB8AC3E}">
        <p14:creationId xmlns:p14="http://schemas.microsoft.com/office/powerpoint/2010/main" val="4121019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you need to tell</a:t>
            </a:r>
            <a:r>
              <a:rPr lang="en-US" baseline="0" dirty="0" smtClean="0"/>
              <a:t> a story.</a:t>
            </a:r>
          </a:p>
          <a:p>
            <a:endParaRPr lang="en-US" baseline="0" dirty="0" smtClean="0"/>
          </a:p>
          <a:p>
            <a:r>
              <a:rPr lang="en-US" baseline="0" dirty="0" smtClean="0"/>
              <a:t>Humans love to hear stories. Think of the best technical presentations that you’ve ever heard. They were great stories. There was a challenge, </a:t>
            </a:r>
            <a:r>
              <a:rPr lang="en-US" baseline="0" dirty="0" smtClean="0"/>
              <a:t>no </a:t>
            </a:r>
            <a:r>
              <a:rPr lang="en-US" baseline="0" dirty="0" smtClean="0"/>
              <a:t>solution in sight, and then suddenly someone figured out a solution. The story behind every great discovery is fascinating to us all. </a:t>
            </a:r>
          </a:p>
          <a:p>
            <a:endParaRPr lang="en-US" baseline="0" dirty="0" smtClean="0"/>
          </a:p>
          <a:p>
            <a:r>
              <a:rPr lang="en-US" baseline="0" dirty="0" smtClean="0"/>
              <a:t>Think about the quest to solve Fermat’s Last Theorem, how Andrew Wild worked for years to yield a solution.</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33</a:t>
            </a:fld>
            <a:endParaRPr lang="en-US"/>
          </a:p>
        </p:txBody>
      </p:sp>
    </p:spTree>
    <p:extLst>
      <p:ext uri="{BB962C8B-B14F-4D97-AF65-F5344CB8AC3E}">
        <p14:creationId xmlns:p14="http://schemas.microsoft.com/office/powerpoint/2010/main" val="3982067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may</a:t>
            </a:r>
            <a:r>
              <a:rPr lang="en-US" baseline="0" dirty="0" smtClean="0"/>
              <a:t> be an enemy to a story. I always love having Microsoft be a villain. Because there is an obvious savior.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34</a:t>
            </a:fld>
            <a:endParaRPr lang="en-US"/>
          </a:p>
        </p:txBody>
      </p:sp>
    </p:spTree>
    <p:extLst>
      <p:ext uri="{BB962C8B-B14F-4D97-AF65-F5344CB8AC3E}">
        <p14:creationId xmlns:p14="http://schemas.microsoft.com/office/powerpoint/2010/main" val="2068690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loved</a:t>
            </a:r>
            <a:r>
              <a:rPr lang="en-US" baseline="0" dirty="0" smtClean="0"/>
              <a:t> Apple Products for years. </a:t>
            </a:r>
            <a:endParaRPr lang="en-US" dirty="0"/>
          </a:p>
        </p:txBody>
      </p:sp>
      <p:sp>
        <p:nvSpPr>
          <p:cNvPr id="4" name="Slide Number Placeholder 3"/>
          <p:cNvSpPr>
            <a:spLocks noGrp="1"/>
          </p:cNvSpPr>
          <p:nvPr>
            <p:ph type="sldNum" sz="quarter" idx="10"/>
          </p:nvPr>
        </p:nvSpPr>
        <p:spPr/>
        <p:txBody>
          <a:bodyPr/>
          <a:lstStyle/>
          <a:p>
            <a:fld id="{15FB7EAC-430D-E542-A000-48123E0677BD}" type="slidenum">
              <a:rPr lang="en-US" smtClean="0"/>
              <a:t>35</a:t>
            </a:fld>
            <a:endParaRPr lang="en-US"/>
          </a:p>
        </p:txBody>
      </p:sp>
    </p:spTree>
    <p:extLst>
      <p:ext uri="{BB962C8B-B14F-4D97-AF65-F5344CB8AC3E}">
        <p14:creationId xmlns:p14="http://schemas.microsoft.com/office/powerpoint/2010/main" val="3233010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hard on</a:t>
            </a:r>
            <a:r>
              <a:rPr lang="en-US" baseline="0" dirty="0" smtClean="0"/>
              <a:t> a great opening to your talk. Remember when Steve Jobs introduced the iPhone. Probably one of the best product </a:t>
            </a:r>
            <a:r>
              <a:rPr lang="en-US" baseline="0" dirty="0" smtClean="0"/>
              <a:t>openings ever done. </a:t>
            </a:r>
            <a:r>
              <a:rPr lang="en-US" baseline="0" dirty="0" smtClean="0"/>
              <a:t>Its not just a phone, not just a iPod, not just </a:t>
            </a:r>
            <a:r>
              <a:rPr lang="en-US" baseline="0" dirty="0" smtClean="0"/>
              <a:t>an internet device, </a:t>
            </a:r>
            <a:r>
              <a:rPr lang="en-US" baseline="0" dirty="0" smtClean="0"/>
              <a:t>it all three in one!</a:t>
            </a:r>
          </a:p>
          <a:p>
            <a:endParaRPr lang="en-US" baseline="0" dirty="0" smtClean="0"/>
          </a:p>
          <a:p>
            <a:r>
              <a:rPr lang="en-US" baseline="0" dirty="0" smtClean="0"/>
              <a:t>The other thing that Jobs does well is to simplify everything he does. </a:t>
            </a:r>
            <a:r>
              <a:rPr lang="en-US" baseline="0" dirty="0" smtClean="0"/>
              <a:t>When </a:t>
            </a:r>
            <a:r>
              <a:rPr lang="en-US" baseline="0" dirty="0" smtClean="0"/>
              <a:t>Phil Knight of Nike called him for advice, Jobs told him to get rid of the junk, and focus only on Nike’s great products. Knight thought he was kidding. Jobs wasn’t laughing. </a:t>
            </a:r>
          </a:p>
          <a:p>
            <a:endParaRPr lang="en-US" baseline="0" dirty="0" smtClean="0"/>
          </a:p>
          <a:p>
            <a:r>
              <a:rPr lang="en-US" baseline="0" dirty="0" smtClean="0"/>
              <a:t>Jobs often tells his staff, when there done preparing presentations, go back over them one more time and remove items that aren’t absolutely needed for the presentation. </a:t>
            </a:r>
          </a:p>
        </p:txBody>
      </p:sp>
      <p:sp>
        <p:nvSpPr>
          <p:cNvPr id="4" name="Slide Number Placeholder 3"/>
          <p:cNvSpPr>
            <a:spLocks noGrp="1"/>
          </p:cNvSpPr>
          <p:nvPr>
            <p:ph type="sldNum" sz="quarter" idx="10"/>
          </p:nvPr>
        </p:nvSpPr>
        <p:spPr/>
        <p:txBody>
          <a:bodyPr/>
          <a:lstStyle/>
          <a:p>
            <a:fld id="{15FB7EAC-430D-E542-A000-48123E0677BD}" type="slidenum">
              <a:rPr lang="en-US" smtClean="0"/>
              <a:t>36</a:t>
            </a:fld>
            <a:endParaRPr lang="en-US"/>
          </a:p>
        </p:txBody>
      </p:sp>
    </p:spTree>
    <p:extLst>
      <p:ext uri="{BB962C8B-B14F-4D97-AF65-F5344CB8AC3E}">
        <p14:creationId xmlns:p14="http://schemas.microsoft.com/office/powerpoint/2010/main" val="4074268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end</a:t>
            </a:r>
            <a:r>
              <a:rPr lang="en-US" baseline="0" dirty="0" smtClean="0"/>
              <a:t> today with a great presentation that I hope will inspire you. It emphasizes many of the points I discussed today, and does not use </a:t>
            </a:r>
            <a:r>
              <a:rPr lang="en-US" baseline="0" smtClean="0"/>
              <a:t>any slides. </a:t>
            </a:r>
            <a:endParaRPr lang="en-US"/>
          </a:p>
        </p:txBody>
      </p:sp>
      <p:sp>
        <p:nvSpPr>
          <p:cNvPr id="4" name="Slide Number Placeholder 3"/>
          <p:cNvSpPr>
            <a:spLocks noGrp="1"/>
          </p:cNvSpPr>
          <p:nvPr>
            <p:ph type="sldNum" sz="quarter" idx="10"/>
          </p:nvPr>
        </p:nvSpPr>
        <p:spPr/>
        <p:txBody>
          <a:bodyPr/>
          <a:lstStyle/>
          <a:p>
            <a:fld id="{15FB7EAC-430D-E542-A000-48123E0677BD}" type="slidenum">
              <a:rPr lang="en-US" smtClean="0"/>
              <a:t>37</a:t>
            </a:fld>
            <a:endParaRPr lang="en-US"/>
          </a:p>
        </p:txBody>
      </p:sp>
    </p:spTree>
    <p:extLst>
      <p:ext uri="{BB962C8B-B14F-4D97-AF65-F5344CB8AC3E}">
        <p14:creationId xmlns:p14="http://schemas.microsoft.com/office/powerpoint/2010/main" val="411867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F2DEF-7566-46E4-87C6-298A0B4DAF8A}"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t>‹#›</a:t>
            </a:fld>
            <a:endParaRPr kumimoji="0"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F2DEF-7566-46E4-87C6-298A0B4DAF8A}"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F2DEF-7566-46E4-87C6-298A0B4DAF8A}"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F2DEF-7566-46E4-87C6-298A0B4DAF8A}" type="datetimeFigureOut">
              <a:rPr lang="en-US" smtClean="0"/>
              <a:pPr/>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F2DEF-7566-46E4-87C6-298A0B4DAF8A}" type="datetimeFigureOut">
              <a:rPr lang="en-US" smtClean="0"/>
              <a:pPr/>
              <a:t>5/31/11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F2DEF-7566-46E4-87C6-298A0B4DAF8A}" type="datetimeFigureOut">
              <a:rPr lang="en-US" smtClean="0"/>
              <a:pPr/>
              <a:t>5/31/11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F2DEF-7566-46E4-87C6-298A0B4DAF8A}" type="datetimeFigureOut">
              <a:rPr lang="en-US" smtClean="0"/>
              <a:pPr/>
              <a:t>5/31/11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F2DEF-7566-46E4-87C6-298A0B4DAF8A}" type="datetimeFigureOut">
              <a:rPr lang="en-US" smtClean="0"/>
              <a:pPr/>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F2DEF-7566-46E4-87C6-298A0B4DAF8A}" type="datetimeFigureOut">
              <a:rPr lang="en-US" smtClean="0"/>
              <a:pPr/>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F2DEF-7566-46E4-87C6-298A0B4DAF8A}"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F2DEF-7566-46E4-87C6-298A0B4DAF8A}"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84687-497A-4ADF-BB96-8DB468F06BF4}"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F2DEF-7566-46E4-87C6-298A0B4DAF8A}" type="datetimeFigureOut">
              <a:rPr lang="en-US" smtClean="0"/>
              <a:pPr/>
              <a:t>5/31/11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C84687-497A-4ADF-BB96-8DB468F06BF4}"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000" kern="1200" cap="none">
          <a:solidFill>
            <a:schemeClr val="tx1"/>
          </a:solidFill>
          <a:latin typeface="Century Gothic"/>
          <a:ea typeface="+mj-ea"/>
          <a:cs typeface="Century Gothic"/>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a:ea typeface="+mn-ea"/>
          <a:cs typeface="Century Gothic"/>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a:ea typeface="+mn-ea"/>
          <a:cs typeface="Century Gothic"/>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a:ea typeface="+mn-ea"/>
          <a:cs typeface="Century Gothic"/>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a:ea typeface="+mn-ea"/>
          <a:cs typeface="Century Gothic"/>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a:ea typeface="+mn-ea"/>
          <a:cs typeface="Century Gothic"/>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emf"/><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4" Type="http://schemas.microsoft.com/office/2007/relationships/hdphoto" Target="../media/hdphoto1.wdp"/><Relationship Id="rId5" Type="http://schemas.openxmlformats.org/officeDocument/2006/relationships/image" Target="../media/image16.jpeg"/><Relationship Id="rId6" Type="http://schemas.microsoft.com/office/2007/relationships/hdphoto" Target="../media/hdphoto2.wdp"/><Relationship Id="rId7"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0.jp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2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2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26.jp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2.xml"/><Relationship Id="rId5" Type="http://schemas.openxmlformats.org/officeDocument/2006/relationships/image" Target="../media/image27.png"/><Relationship Id="rId1" Type="http://schemas.microsoft.com/office/2007/relationships/media" Target="../media/media1.mp4"/><Relationship Id="rId2" Type="http://schemas.openxmlformats.org/officeDocument/2006/relationships/video" Target="../media/media1.mp4"/></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1470025"/>
          </a:xfrm>
        </p:spPr>
        <p:txBody>
          <a:bodyPr>
            <a:normAutofit fontScale="90000"/>
          </a:bodyPr>
          <a:lstStyle/>
          <a:p>
            <a:r>
              <a:rPr lang="en-US" sz="4400" i="1" dirty="0" smtClean="0"/>
              <a:t>Welcome to</a:t>
            </a:r>
            <a:r>
              <a:rPr lang="en-US" sz="4400" dirty="0" smtClean="0"/>
              <a:t/>
            </a:r>
            <a:br>
              <a:rPr lang="en-US" sz="4400" dirty="0" smtClean="0"/>
            </a:br>
            <a:r>
              <a:rPr lang="en-US" sz="4400" dirty="0"/>
              <a:t/>
            </a:r>
            <a:br>
              <a:rPr lang="en-US" sz="4400" dirty="0"/>
            </a:br>
            <a:r>
              <a:rPr lang="en-US" sz="4400" dirty="0" smtClean="0">
                <a:solidFill>
                  <a:schemeClr val="accent3"/>
                </a:solidFill>
              </a:rPr>
              <a:t>Technically Speaking:</a:t>
            </a:r>
            <a:br>
              <a:rPr lang="en-US" sz="4400" dirty="0" smtClean="0">
                <a:solidFill>
                  <a:schemeClr val="accent3"/>
                </a:solidFill>
              </a:rPr>
            </a:br>
            <a:r>
              <a:rPr lang="en-US" sz="4400" dirty="0" smtClean="0">
                <a:solidFill>
                  <a:schemeClr val="accent3"/>
                </a:solidFill>
              </a:rPr>
              <a:t>Framing and Presenting a</a:t>
            </a:r>
            <a:br>
              <a:rPr lang="en-US" sz="4400" dirty="0" smtClean="0">
                <a:solidFill>
                  <a:schemeClr val="accent3"/>
                </a:solidFill>
              </a:rPr>
            </a:br>
            <a:r>
              <a:rPr lang="en-US" sz="4400" dirty="0" smtClean="0">
                <a:solidFill>
                  <a:schemeClr val="accent3"/>
                </a:solidFill>
              </a:rPr>
              <a:t>Simple and Compelling Story</a:t>
            </a:r>
            <a:br>
              <a:rPr lang="en-US" sz="4400" dirty="0" smtClean="0">
                <a:solidFill>
                  <a:schemeClr val="accent3"/>
                </a:solidFill>
              </a:rPr>
            </a:br>
            <a:r>
              <a:rPr lang="en-US" sz="4400" dirty="0" smtClean="0">
                <a:solidFill>
                  <a:schemeClr val="accent3"/>
                </a:solidFill>
              </a:rPr>
              <a:t/>
            </a:r>
            <a:br>
              <a:rPr lang="en-US" sz="4400" dirty="0" smtClean="0">
                <a:solidFill>
                  <a:schemeClr val="accent3"/>
                </a:solidFill>
              </a:rPr>
            </a:br>
            <a:r>
              <a:rPr lang="en-US" dirty="0">
                <a:solidFill>
                  <a:schemeClr val="accent3"/>
                </a:solidFill>
              </a:rPr>
              <a:t/>
            </a:r>
            <a:br>
              <a:rPr lang="en-US" dirty="0">
                <a:solidFill>
                  <a:schemeClr val="accent3"/>
                </a:solidFill>
              </a:rPr>
            </a:br>
            <a:r>
              <a:rPr lang="en-US" dirty="0" smtClean="0"/>
              <a:t/>
            </a:r>
            <a:br>
              <a:rPr lang="en-US" dirty="0" smtClean="0"/>
            </a:br>
            <a:r>
              <a:rPr lang="en-US" dirty="0"/>
              <a:t/>
            </a:r>
            <a:br>
              <a:rPr lang="en-US" dirty="0"/>
            </a:br>
            <a:endParaRPr lang="en-US" dirty="0"/>
          </a:p>
        </p:txBody>
      </p:sp>
      <p:sp>
        <p:nvSpPr>
          <p:cNvPr id="3" name="Subtitle 2"/>
          <p:cNvSpPr>
            <a:spLocks noGrp="1"/>
          </p:cNvSpPr>
          <p:nvPr>
            <p:ph type="subTitle" idx="1"/>
          </p:nvPr>
        </p:nvSpPr>
        <p:spPr>
          <a:xfrm>
            <a:off x="1371600" y="4495800"/>
            <a:ext cx="6400800" cy="1752600"/>
          </a:xfrm>
        </p:spPr>
        <p:txBody>
          <a:bodyPr>
            <a:normAutofit/>
          </a:bodyPr>
          <a:lstStyle/>
          <a:p>
            <a:r>
              <a:rPr lang="en-US" sz="2800" dirty="0"/>
              <a:t>Brown Bag Seminar</a:t>
            </a:r>
            <a:br>
              <a:rPr lang="en-US" sz="2800" dirty="0"/>
            </a:br>
            <a:r>
              <a:rPr lang="en-US" sz="2800" dirty="0"/>
              <a:t>William G. Rhodes III</a:t>
            </a:r>
          </a:p>
        </p:txBody>
      </p:sp>
      <p:pic>
        <p:nvPicPr>
          <p:cNvPr id="4" name="Picture 3"/>
          <p:cNvPicPr>
            <a:picLocks noChangeAspect="1"/>
          </p:cNvPicPr>
          <p:nvPr/>
        </p:nvPicPr>
        <p:blipFill>
          <a:blip r:embed="rId3"/>
          <a:stretch>
            <a:fillRect/>
          </a:stretch>
        </p:blipFill>
        <p:spPr>
          <a:xfrm>
            <a:off x="8077200" y="6324600"/>
            <a:ext cx="838200" cy="322175"/>
          </a:xfrm>
          <a:prstGeom prst="rect">
            <a:avLst/>
          </a:prstGeom>
        </p:spPr>
      </p:pic>
      <p:pic>
        <p:nvPicPr>
          <p:cNvPr id="5" name="Picture 4"/>
          <p:cNvPicPr>
            <a:picLocks noChangeAspect="1"/>
          </p:cNvPicPr>
          <p:nvPr/>
        </p:nvPicPr>
        <p:blipFill>
          <a:blip r:embed="rId4"/>
          <a:stretch>
            <a:fillRect/>
          </a:stretch>
        </p:blipFill>
        <p:spPr>
          <a:xfrm>
            <a:off x="228600" y="6400800"/>
            <a:ext cx="822081" cy="227962"/>
          </a:xfrm>
          <a:prstGeom prst="rect">
            <a:avLst/>
          </a:prstGeom>
        </p:spPr>
      </p:pic>
      <p:sp>
        <p:nvSpPr>
          <p:cNvPr id="6" name="TextBox 5"/>
          <p:cNvSpPr txBox="1"/>
          <p:nvPr/>
        </p:nvSpPr>
        <p:spPr>
          <a:xfrm>
            <a:off x="1752600" y="6172200"/>
            <a:ext cx="5638800" cy="461665"/>
          </a:xfrm>
          <a:prstGeom prst="rect">
            <a:avLst/>
          </a:prstGeom>
          <a:noFill/>
        </p:spPr>
        <p:txBody>
          <a:bodyPr wrap="square" rtlCol="0">
            <a:spAutoFit/>
          </a:bodyPr>
          <a:lstStyle/>
          <a:p>
            <a:pPr algn="ctr"/>
            <a:r>
              <a:rPr lang="en-US" sz="800" dirty="0"/>
              <a:t>Sandia National Laboratories is a multi-program laboratory managed and operated by Sandia Corporation, a wholly owned subsidiary of Lockheed Martin Corporation, for the U.S. Department of Energy’s National Nuclear Security Administration under contract DE-AC04-94AL85000.</a:t>
            </a:r>
          </a:p>
        </p:txBody>
      </p:sp>
    </p:spTree>
    <p:extLst>
      <p:ext uri="{BB962C8B-B14F-4D97-AF65-F5344CB8AC3E}">
        <p14:creationId xmlns:p14="http://schemas.microsoft.com/office/powerpoint/2010/main" val="9979081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dirty="0" smtClean="0">
                <a:solidFill>
                  <a:schemeClr val="accent3"/>
                </a:solidFill>
              </a:rPr>
              <a:t>A </a:t>
            </a:r>
            <a:r>
              <a:rPr lang="en-US" sz="3600" dirty="0" smtClean="0"/>
              <a:t>CONVERSATION </a:t>
            </a:r>
            <a:r>
              <a:rPr lang="en-US" sz="3200" dirty="0" smtClean="0">
                <a:solidFill>
                  <a:srgbClr val="9BBB59"/>
                </a:solidFill>
              </a:rPr>
              <a:t>about PowerPoint</a:t>
            </a:r>
            <a:endParaRPr lang="en-US" sz="3200" dirty="0">
              <a:solidFill>
                <a:srgbClr val="9BBB59"/>
              </a:solidFill>
            </a:endParaRPr>
          </a:p>
        </p:txBody>
      </p:sp>
    </p:spTree>
    <p:extLst>
      <p:ext uri="{BB962C8B-B14F-4D97-AF65-F5344CB8AC3E}">
        <p14:creationId xmlns:p14="http://schemas.microsoft.com/office/powerpoint/2010/main" val="30800230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dirty="0" smtClean="0">
                <a:solidFill>
                  <a:srgbClr val="9BBB59"/>
                </a:solidFill>
              </a:rPr>
              <a:t>A </a:t>
            </a:r>
            <a:r>
              <a:rPr lang="en-US" sz="3600" dirty="0" smtClean="0">
                <a:solidFill>
                  <a:srgbClr val="FFFFFF"/>
                </a:solidFill>
              </a:rPr>
              <a:t>CONVERSATION</a:t>
            </a:r>
            <a:r>
              <a:rPr lang="en-US" sz="3600" dirty="0" smtClean="0">
                <a:solidFill>
                  <a:srgbClr val="9BBB59"/>
                </a:solidFill>
              </a:rPr>
              <a:t> </a:t>
            </a:r>
            <a:r>
              <a:rPr lang="en-US" sz="3200" dirty="0" smtClean="0">
                <a:solidFill>
                  <a:srgbClr val="9BBB59"/>
                </a:solidFill>
              </a:rPr>
              <a:t>about PowerPoint</a:t>
            </a:r>
            <a:endParaRPr lang="en-US" sz="3200" dirty="0">
              <a:solidFill>
                <a:srgbClr val="9BBB59"/>
              </a:solidFill>
            </a:endParaRPr>
          </a:p>
        </p:txBody>
      </p:sp>
      <p:sp>
        <p:nvSpPr>
          <p:cNvPr id="5" name="Title 1"/>
          <p:cNvSpPr txBox="1">
            <a:spLocks/>
          </p:cNvSpPr>
          <p:nvPr/>
        </p:nvSpPr>
        <p:spPr>
          <a:xfrm>
            <a:off x="457200" y="2855913"/>
            <a:ext cx="82296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3600" dirty="0" smtClean="0"/>
              <a:t>PLANNING </a:t>
            </a:r>
            <a:r>
              <a:rPr lang="en-US" sz="3200" dirty="0" smtClean="0">
                <a:solidFill>
                  <a:schemeClr val="accent3"/>
                </a:solidFill>
              </a:rPr>
              <a:t>a presentation</a:t>
            </a:r>
            <a:endParaRPr lang="en-US" sz="3200" dirty="0">
              <a:solidFill>
                <a:schemeClr val="accent3"/>
              </a:solidFill>
            </a:endParaRPr>
          </a:p>
        </p:txBody>
      </p:sp>
    </p:spTree>
    <p:extLst>
      <p:ext uri="{BB962C8B-B14F-4D97-AF65-F5344CB8AC3E}">
        <p14:creationId xmlns:p14="http://schemas.microsoft.com/office/powerpoint/2010/main" val="3841636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dirty="0" smtClean="0">
                <a:solidFill>
                  <a:srgbClr val="9BBB59"/>
                </a:solidFill>
              </a:rPr>
              <a:t>A </a:t>
            </a:r>
            <a:r>
              <a:rPr lang="en-US" sz="3600" dirty="0" smtClean="0"/>
              <a:t>CONVERSATION</a:t>
            </a:r>
            <a:r>
              <a:rPr lang="en-US" sz="3600" dirty="0" smtClean="0">
                <a:solidFill>
                  <a:srgbClr val="9BBB59"/>
                </a:solidFill>
              </a:rPr>
              <a:t> </a:t>
            </a:r>
            <a:r>
              <a:rPr lang="en-US" sz="3200" dirty="0" smtClean="0">
                <a:solidFill>
                  <a:srgbClr val="9BBB59"/>
                </a:solidFill>
              </a:rPr>
              <a:t>about PowerPoint</a:t>
            </a:r>
            <a:endParaRPr lang="en-US" sz="3200" dirty="0">
              <a:solidFill>
                <a:srgbClr val="9BBB59"/>
              </a:solidFill>
            </a:endParaRPr>
          </a:p>
        </p:txBody>
      </p:sp>
      <p:sp>
        <p:nvSpPr>
          <p:cNvPr id="5" name="Title 1"/>
          <p:cNvSpPr txBox="1">
            <a:spLocks/>
          </p:cNvSpPr>
          <p:nvPr/>
        </p:nvSpPr>
        <p:spPr>
          <a:xfrm>
            <a:off x="457200" y="2855913"/>
            <a:ext cx="82296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3600" dirty="0" smtClean="0">
                <a:solidFill>
                  <a:srgbClr val="FFFFFF"/>
                </a:solidFill>
              </a:rPr>
              <a:t>PLANNING</a:t>
            </a:r>
            <a:r>
              <a:rPr lang="en-US" sz="3600" dirty="0" smtClean="0">
                <a:solidFill>
                  <a:srgbClr val="9BBB59"/>
                </a:solidFill>
              </a:rPr>
              <a:t> </a:t>
            </a:r>
            <a:r>
              <a:rPr lang="en-US" sz="3200" dirty="0" smtClean="0">
                <a:solidFill>
                  <a:srgbClr val="9BBB59"/>
                </a:solidFill>
              </a:rPr>
              <a:t>a presentation</a:t>
            </a:r>
            <a:endParaRPr lang="en-US" sz="3200" dirty="0">
              <a:solidFill>
                <a:srgbClr val="9BBB59"/>
              </a:solidFill>
            </a:endParaRPr>
          </a:p>
        </p:txBody>
      </p:sp>
      <p:sp>
        <p:nvSpPr>
          <p:cNvPr id="6" name="Title 1"/>
          <p:cNvSpPr txBox="1">
            <a:spLocks/>
          </p:cNvSpPr>
          <p:nvPr/>
        </p:nvSpPr>
        <p:spPr>
          <a:xfrm>
            <a:off x="457200" y="5029200"/>
            <a:ext cx="82296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3600" dirty="0" smtClean="0"/>
              <a:t>PREPARING </a:t>
            </a:r>
            <a:r>
              <a:rPr lang="en-US" sz="3200" dirty="0" smtClean="0">
                <a:solidFill>
                  <a:srgbClr val="9BBB59"/>
                </a:solidFill>
              </a:rPr>
              <a:t>a </a:t>
            </a:r>
            <a:r>
              <a:rPr lang="en-US" sz="3200" dirty="0">
                <a:solidFill>
                  <a:srgbClr val="9BBB59"/>
                </a:solidFill>
              </a:rPr>
              <a:t>g</a:t>
            </a:r>
            <a:r>
              <a:rPr lang="en-US" sz="3200" dirty="0" smtClean="0">
                <a:solidFill>
                  <a:srgbClr val="9BBB59"/>
                </a:solidFill>
              </a:rPr>
              <a:t>reat </a:t>
            </a:r>
            <a:r>
              <a:rPr lang="en-US" sz="3200" dirty="0">
                <a:solidFill>
                  <a:srgbClr val="9BBB59"/>
                </a:solidFill>
              </a:rPr>
              <a:t>p</a:t>
            </a:r>
            <a:r>
              <a:rPr lang="en-US" sz="3200" dirty="0" smtClean="0">
                <a:solidFill>
                  <a:srgbClr val="9BBB59"/>
                </a:solidFill>
              </a:rPr>
              <a:t>resentation</a:t>
            </a:r>
            <a:endParaRPr lang="en-US" sz="3200" dirty="0">
              <a:solidFill>
                <a:srgbClr val="9BBB59"/>
              </a:solidFill>
            </a:endParaRPr>
          </a:p>
        </p:txBody>
      </p:sp>
    </p:spTree>
    <p:extLst>
      <p:ext uri="{BB962C8B-B14F-4D97-AF65-F5344CB8AC3E}">
        <p14:creationId xmlns:p14="http://schemas.microsoft.com/office/powerpoint/2010/main" val="33516000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2855913"/>
            <a:ext cx="91440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3600" dirty="0" smtClean="0">
                <a:solidFill>
                  <a:srgbClr val="9BBB59"/>
                </a:solidFill>
              </a:rPr>
              <a:t>A </a:t>
            </a:r>
            <a:r>
              <a:rPr lang="en-US" dirty="0" smtClean="0"/>
              <a:t>CONVERSATION</a:t>
            </a:r>
            <a:r>
              <a:rPr lang="en-US" dirty="0" smtClean="0">
                <a:solidFill>
                  <a:srgbClr val="9BBB59"/>
                </a:solidFill>
              </a:rPr>
              <a:t> </a:t>
            </a:r>
            <a:r>
              <a:rPr lang="en-US" sz="3600" dirty="0" smtClean="0">
                <a:solidFill>
                  <a:srgbClr val="9BBB59"/>
                </a:solidFill>
              </a:rPr>
              <a:t>about PowerPoint</a:t>
            </a:r>
            <a:endParaRPr lang="en-US" sz="3600" dirty="0">
              <a:solidFill>
                <a:srgbClr val="9BBB59"/>
              </a:solidFill>
            </a:endParaRPr>
          </a:p>
        </p:txBody>
      </p:sp>
    </p:spTree>
    <p:extLst>
      <p:ext uri="{BB962C8B-B14F-4D97-AF65-F5344CB8AC3E}">
        <p14:creationId xmlns:p14="http://schemas.microsoft.com/office/powerpoint/2010/main" val="42772807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comes to mind when you think of PowerPoint?</a:t>
            </a:r>
            <a:endParaRPr lang="en-US" dirty="0"/>
          </a:p>
        </p:txBody>
      </p:sp>
      <p:sp>
        <p:nvSpPr>
          <p:cNvPr id="27" name="Pentagon 26"/>
          <p:cNvSpPr/>
          <p:nvPr/>
        </p:nvSpPr>
        <p:spPr>
          <a:xfrm>
            <a:off x="0" y="6474203"/>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CONVERSATION</a:t>
            </a:r>
            <a:endParaRPr lang="en-US" dirty="0">
              <a:solidFill>
                <a:srgbClr val="000000"/>
              </a:solidFill>
              <a:latin typeface="Century Gothic"/>
              <a:cs typeface="Century Gothic"/>
            </a:endParaRPr>
          </a:p>
        </p:txBody>
      </p:sp>
      <p:cxnSp>
        <p:nvCxnSpPr>
          <p:cNvPr id="28" name="Straight Connector 27"/>
          <p:cNvCxnSpPr>
            <a:endCxn id="27" idx="3"/>
          </p:cNvCxnSpPr>
          <p:nvPr/>
        </p:nvCxnSpPr>
        <p:spPr>
          <a:xfrm flipH="1" flipV="1">
            <a:off x="1828800" y="6664703"/>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29" name="Pentagon 28"/>
          <p:cNvSpPr/>
          <p:nvPr/>
        </p:nvSpPr>
        <p:spPr>
          <a:xfrm>
            <a:off x="3657600" y="6474203"/>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PLANNING</a:t>
            </a:r>
            <a:endParaRPr lang="en-US" dirty="0">
              <a:solidFill>
                <a:schemeClr val="accent3"/>
              </a:solidFill>
              <a:latin typeface="Century Gothic"/>
              <a:cs typeface="Century Gothic"/>
            </a:endParaRPr>
          </a:p>
        </p:txBody>
      </p:sp>
      <p:sp>
        <p:nvSpPr>
          <p:cNvPr id="30" name="Pentagon 29"/>
          <p:cNvSpPr/>
          <p:nvPr/>
        </p:nvSpPr>
        <p:spPr>
          <a:xfrm>
            <a:off x="7315200" y="6474203"/>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PREPARING</a:t>
            </a:r>
            <a:endParaRPr lang="en-US" dirty="0">
              <a:solidFill>
                <a:schemeClr val="accent3"/>
              </a:solidFill>
              <a:latin typeface="Century Gothic"/>
              <a:cs typeface="Century Gothic"/>
            </a:endParaRPr>
          </a:p>
        </p:txBody>
      </p:sp>
      <p:pic>
        <p:nvPicPr>
          <p:cNvPr id="8" name="Picture 7" descr="office_2010_ppt_spla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9951" y="2324100"/>
            <a:ext cx="4890449" cy="3276600"/>
          </a:xfrm>
          <a:prstGeom prst="rect">
            <a:avLst/>
          </a:prstGeom>
        </p:spPr>
      </p:pic>
    </p:spTree>
    <p:extLst>
      <p:ext uri="{BB962C8B-B14F-4D97-AF65-F5344CB8AC3E}">
        <p14:creationId xmlns:p14="http://schemas.microsoft.com/office/powerpoint/2010/main" val="28993133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What do you intend to do with PowerPoint?</a:t>
            </a:r>
            <a:endParaRPr lang="en-US" dirty="0"/>
          </a:p>
        </p:txBody>
      </p:sp>
      <p:sp>
        <p:nvSpPr>
          <p:cNvPr id="7" name="Pentagon 6"/>
          <p:cNvSpPr/>
          <p:nvPr/>
        </p:nvSpPr>
        <p:spPr>
          <a:xfrm>
            <a:off x="0" y="6474203"/>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CONVERSATION</a:t>
            </a:r>
            <a:endParaRPr lang="en-US" dirty="0">
              <a:solidFill>
                <a:srgbClr val="000000"/>
              </a:solidFill>
              <a:latin typeface="Century Gothic"/>
              <a:cs typeface="Century Gothic"/>
            </a:endParaRPr>
          </a:p>
        </p:txBody>
      </p:sp>
      <p:cxnSp>
        <p:nvCxnSpPr>
          <p:cNvPr id="8" name="Straight Connector 7"/>
          <p:cNvCxnSpPr>
            <a:endCxn id="7" idx="3"/>
          </p:cNvCxnSpPr>
          <p:nvPr/>
        </p:nvCxnSpPr>
        <p:spPr>
          <a:xfrm flipH="1" flipV="1">
            <a:off x="1828800" y="6664703"/>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4203"/>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PLANNING</a:t>
            </a:r>
            <a:endParaRPr lang="en-US" dirty="0">
              <a:solidFill>
                <a:schemeClr val="accent3"/>
              </a:solidFill>
              <a:latin typeface="Century Gothic"/>
              <a:cs typeface="Century Gothic"/>
            </a:endParaRPr>
          </a:p>
        </p:txBody>
      </p:sp>
      <p:sp>
        <p:nvSpPr>
          <p:cNvPr id="10" name="Pentagon 9"/>
          <p:cNvSpPr/>
          <p:nvPr/>
        </p:nvSpPr>
        <p:spPr>
          <a:xfrm>
            <a:off x="7315200" y="6474203"/>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PREPARING</a:t>
            </a:r>
            <a:endParaRPr lang="en-US" dirty="0">
              <a:solidFill>
                <a:schemeClr val="accent3"/>
              </a:solidFill>
              <a:latin typeface="Century Gothic"/>
              <a:cs typeface="Century Gothic"/>
            </a:endParaRPr>
          </a:p>
        </p:txBody>
      </p:sp>
      <p:pic>
        <p:nvPicPr>
          <p:cNvPr id="2" name="Picture 1" descr="powerpoint-interfa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094" y="1825626"/>
            <a:ext cx="5445812" cy="396557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How </a:t>
            </a:r>
            <a:r>
              <a:rPr lang="en-US" dirty="0"/>
              <a:t>can </a:t>
            </a:r>
            <a:r>
              <a:rPr lang="en-US" dirty="0" smtClean="0"/>
              <a:t>PowerPoint negatively </a:t>
            </a:r>
            <a:r>
              <a:rPr lang="en-US" dirty="0"/>
              <a:t>impact the relationship between </a:t>
            </a:r>
            <a:r>
              <a:rPr lang="en-US" dirty="0" smtClean="0"/>
              <a:t>audience and presenter?</a:t>
            </a:r>
            <a:endParaRPr lang="en-US" dirty="0"/>
          </a:p>
        </p:txBody>
      </p:sp>
      <p:sp>
        <p:nvSpPr>
          <p:cNvPr id="11" name="Pentagon 10"/>
          <p:cNvSpPr/>
          <p:nvPr/>
        </p:nvSpPr>
        <p:spPr>
          <a:xfrm>
            <a:off x="0" y="6474203"/>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CONVERSATION</a:t>
            </a:r>
            <a:endParaRPr lang="en-US" dirty="0">
              <a:solidFill>
                <a:srgbClr val="000000"/>
              </a:solidFill>
              <a:latin typeface="Century Gothic"/>
              <a:cs typeface="Century Gothic"/>
            </a:endParaRPr>
          </a:p>
        </p:txBody>
      </p:sp>
      <p:cxnSp>
        <p:nvCxnSpPr>
          <p:cNvPr id="12" name="Straight Connector 11"/>
          <p:cNvCxnSpPr>
            <a:endCxn id="11" idx="3"/>
          </p:cNvCxnSpPr>
          <p:nvPr/>
        </p:nvCxnSpPr>
        <p:spPr>
          <a:xfrm flipH="1" flipV="1">
            <a:off x="1828800" y="6664703"/>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3" name="Pentagon 12"/>
          <p:cNvSpPr/>
          <p:nvPr/>
        </p:nvSpPr>
        <p:spPr>
          <a:xfrm>
            <a:off x="3657600" y="6474203"/>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PLANNING</a:t>
            </a:r>
            <a:endParaRPr lang="en-US" dirty="0">
              <a:solidFill>
                <a:schemeClr val="accent3"/>
              </a:solidFill>
              <a:latin typeface="Century Gothic"/>
              <a:cs typeface="Century Gothic"/>
            </a:endParaRPr>
          </a:p>
        </p:txBody>
      </p:sp>
      <p:sp>
        <p:nvSpPr>
          <p:cNvPr id="15" name="Pentagon 14"/>
          <p:cNvSpPr/>
          <p:nvPr/>
        </p:nvSpPr>
        <p:spPr>
          <a:xfrm>
            <a:off x="7315200" y="6474203"/>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PREPARING</a:t>
            </a:r>
            <a:endParaRPr lang="en-US" dirty="0">
              <a:solidFill>
                <a:schemeClr val="accent3"/>
              </a:solidFill>
              <a:latin typeface="Century Gothic"/>
              <a:cs typeface="Century Gothic"/>
            </a:endParaRPr>
          </a:p>
        </p:txBody>
      </p:sp>
      <p:pic>
        <p:nvPicPr>
          <p:cNvPr id="17" name="Picture 16" descr="office_2010_ppt_spla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9951" y="2324100"/>
            <a:ext cx="4890449" cy="3276600"/>
          </a:xfrm>
          <a:prstGeom prst="rect">
            <a:avLst/>
          </a:prstGeom>
        </p:spPr>
      </p:pic>
      <p:pic>
        <p:nvPicPr>
          <p:cNvPr id="7" name="Picture 6" descr="devi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48200" y="2819385"/>
            <a:ext cx="2685729" cy="3124215"/>
          </a:xfrm>
          <a:prstGeom prst="rect">
            <a:avLst/>
          </a:prstGeom>
          <a:effectLst>
            <a:outerShdw blurRad="127000" dist="1587500" dir="13800000" sx="150000" sy="150000" algn="tl" rotWithShape="0">
              <a:srgbClr val="000000">
                <a:alpha val="35000"/>
              </a:srgbClr>
            </a:outerShdw>
          </a:effectLst>
        </p:spPr>
      </p:pic>
      <p:sp>
        <p:nvSpPr>
          <p:cNvPr id="14" name="TextBox 13"/>
          <p:cNvSpPr txBox="1"/>
          <p:nvPr/>
        </p:nvSpPr>
        <p:spPr>
          <a:xfrm>
            <a:off x="6096000" y="2209800"/>
            <a:ext cx="2672526" cy="646331"/>
          </a:xfrm>
          <a:prstGeom prst="rect">
            <a:avLst/>
          </a:prstGeom>
          <a:noFill/>
          <a:effectLst>
            <a:outerShdw blurRad="50800" dist="38100" dir="2700000" algn="tl" rotWithShape="0">
              <a:srgbClr val="000000"/>
            </a:outerShdw>
          </a:effectLst>
        </p:spPr>
        <p:txBody>
          <a:bodyPr wrap="none" rtlCol="0">
            <a:spAutoFit/>
          </a:bodyPr>
          <a:lstStyle/>
          <a:p>
            <a:r>
              <a:rPr lang="en-US" sz="3600" dirty="0" smtClean="0">
                <a:solidFill>
                  <a:srgbClr val="FF0000"/>
                </a:solidFill>
                <a:latin typeface="Bradley Hand ITC TT-Bold"/>
                <a:ea typeface="Hiragino Sans GB W3"/>
                <a:cs typeface="Bradley Hand ITC TT-Bold"/>
              </a:rPr>
              <a:t>Information</a:t>
            </a:r>
            <a:endParaRPr lang="en-US" sz="3600" dirty="0">
              <a:solidFill>
                <a:srgbClr val="FF0000"/>
              </a:solidFill>
              <a:latin typeface="Bradley Hand ITC TT-Bold"/>
              <a:ea typeface="Hiragino Sans GB W3"/>
              <a:cs typeface="Bradley Hand ITC TT-Bold"/>
            </a:endParaRPr>
          </a:p>
        </p:txBody>
      </p:sp>
      <p:sp>
        <p:nvSpPr>
          <p:cNvPr id="2" name="TextBox 1"/>
          <p:cNvSpPr txBox="1"/>
          <p:nvPr/>
        </p:nvSpPr>
        <p:spPr>
          <a:xfrm>
            <a:off x="1219200" y="2209800"/>
            <a:ext cx="1360066" cy="646331"/>
          </a:xfrm>
          <a:prstGeom prst="rect">
            <a:avLst/>
          </a:prstGeom>
          <a:noFill/>
          <a:effectLst>
            <a:outerShdw blurRad="50800" dist="38100" dir="2700000" algn="tl" rotWithShape="0">
              <a:srgbClr val="000000"/>
            </a:outerShdw>
          </a:effectLst>
        </p:spPr>
        <p:txBody>
          <a:bodyPr wrap="none" rtlCol="0">
            <a:spAutoFit/>
          </a:bodyPr>
          <a:lstStyle/>
          <a:p>
            <a:pPr algn="r"/>
            <a:r>
              <a:rPr lang="en-US" sz="3600" dirty="0" smtClean="0">
                <a:solidFill>
                  <a:srgbClr val="FF0000"/>
                </a:solidFill>
                <a:latin typeface="Bradley Hand ITC TT-Bold"/>
                <a:ea typeface="Hiragino Sans GB W3"/>
                <a:cs typeface="Bradley Hand ITC TT-Bold"/>
              </a:rPr>
              <a:t>People</a:t>
            </a:r>
            <a:endParaRPr lang="en-US" sz="3600" dirty="0">
              <a:solidFill>
                <a:srgbClr val="FF0000"/>
              </a:solidFill>
              <a:latin typeface="Bradley Hand ITC TT-Bold"/>
              <a:ea typeface="Hiragino Sans GB W3"/>
              <a:cs typeface="Bradley Hand ITC TT-Bold"/>
            </a:endParaRPr>
          </a:p>
        </p:txBody>
      </p:sp>
      <p:sp>
        <p:nvSpPr>
          <p:cNvPr id="27" name="Freeform 26"/>
          <p:cNvSpPr/>
          <p:nvPr/>
        </p:nvSpPr>
        <p:spPr>
          <a:xfrm rot="21342939">
            <a:off x="2585104" y="2514813"/>
            <a:ext cx="3505200" cy="228494"/>
          </a:xfrm>
          <a:custGeom>
            <a:avLst/>
            <a:gdLst>
              <a:gd name="connsiteX0" fmla="*/ 0 w 3251200"/>
              <a:gd name="connsiteY0" fmla="*/ 0 h 78028"/>
              <a:gd name="connsiteX1" fmla="*/ 476250 w 3251200"/>
              <a:gd name="connsiteY1" fmla="*/ 12700 h 78028"/>
              <a:gd name="connsiteX2" fmla="*/ 1143000 w 3251200"/>
              <a:gd name="connsiteY2" fmla="*/ 44450 h 78028"/>
              <a:gd name="connsiteX3" fmla="*/ 1885950 w 3251200"/>
              <a:gd name="connsiteY3" fmla="*/ 69850 h 78028"/>
              <a:gd name="connsiteX4" fmla="*/ 3251200 w 3251200"/>
              <a:gd name="connsiteY4" fmla="*/ 76200 h 7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200" h="78028">
                <a:moveTo>
                  <a:pt x="0" y="0"/>
                </a:moveTo>
                <a:lnTo>
                  <a:pt x="476250" y="12700"/>
                </a:lnTo>
                <a:cubicBezTo>
                  <a:pt x="942944" y="28001"/>
                  <a:pt x="619180" y="23497"/>
                  <a:pt x="1143000" y="44450"/>
                </a:cubicBezTo>
                <a:lnTo>
                  <a:pt x="1885950" y="69850"/>
                </a:lnTo>
                <a:cubicBezTo>
                  <a:pt x="2552630" y="83184"/>
                  <a:pt x="2097596" y="76200"/>
                  <a:pt x="3251200" y="76200"/>
                </a:cubicBezTo>
              </a:path>
            </a:pathLst>
          </a:custGeom>
          <a:ln>
            <a:solidFill>
              <a:srgbClr val="FF0000"/>
            </a:solidFill>
            <a:prstDash val="lgDash"/>
            <a:tailEnd type="stealth" w="lg" len="lg"/>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855913"/>
            <a:ext cx="91440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dirty="0" smtClean="0">
                <a:solidFill>
                  <a:srgbClr val="9BBB59"/>
                </a:solidFill>
              </a:rPr>
              <a:t>GROUP ACTIVITY</a:t>
            </a:r>
            <a:endParaRPr lang="en-US" sz="3600" dirty="0">
              <a:solidFill>
                <a:srgbClr val="9BBB59"/>
              </a:solidFill>
            </a:endParaRPr>
          </a:p>
        </p:txBody>
      </p:sp>
    </p:spTree>
    <p:extLst>
      <p:ext uri="{BB962C8B-B14F-4D97-AF65-F5344CB8AC3E}">
        <p14:creationId xmlns:p14="http://schemas.microsoft.com/office/powerpoint/2010/main" val="1341330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190750" y="1433513"/>
            <a:ext cx="4762500" cy="3990975"/>
          </a:xfrm>
          <a:prstGeom prst="rect">
            <a:avLst/>
          </a:prstGeom>
          <a:noFill/>
          <a:ln w="9525">
            <a:noFill/>
            <a:miter lim="800000"/>
            <a:headEnd/>
            <a:tailEnd/>
          </a:ln>
        </p:spPr>
      </p:pic>
    </p:spTree>
  </p:cSld>
  <p:clrMapOvr>
    <a:masterClrMapping/>
  </p:clrMapOvr>
  <p:transition xmlns:p14="http://schemas.microsoft.com/office/powerpoint/2010/main" spd="slow" advTm="30000"/>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ough-road-sig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1600200"/>
            <a:ext cx="3657600" cy="3657600"/>
          </a:xfrm>
          <a:prstGeom prst="rect">
            <a:avLst/>
          </a:prstGeom>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cstate="print"/>
          <a:srcRect l="15316" t="13375" r="16013" b="10677"/>
          <a:stretch/>
        </p:blipFill>
        <p:spPr bwMode="auto">
          <a:xfrm>
            <a:off x="2076750" y="1270054"/>
            <a:ext cx="5009850" cy="4155477"/>
          </a:xfrm>
          <a:prstGeom prst="rect">
            <a:avLst/>
          </a:prstGeom>
          <a:noFill/>
          <a:ln w="9525">
            <a:noFill/>
            <a:miter lim="800000"/>
            <a:headEnd/>
            <a:tailEnd/>
          </a:ln>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a:stretch>
            <a:fillRect/>
          </a:stretch>
        </p:blipFill>
        <p:spPr bwMode="auto">
          <a:xfrm>
            <a:off x="2928938" y="1771650"/>
            <a:ext cx="3286125" cy="3314700"/>
          </a:xfrm>
          <a:prstGeom prst="rect">
            <a:avLst/>
          </a:prstGeom>
          <a:noFill/>
          <a:ln w="9525">
            <a:noFill/>
            <a:miter lim="800000"/>
            <a:headEnd/>
            <a:tailEnd/>
          </a:ln>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981200" y="914400"/>
            <a:ext cx="5120640" cy="5120640"/>
          </a:xfrm>
          <a:prstGeom prst="rect">
            <a:avLst/>
          </a:prstGeom>
          <a:noFill/>
          <a:ln w="9525">
            <a:noFill/>
            <a:miter lim="800000"/>
            <a:headEnd/>
            <a:tailEnd/>
          </a:ln>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ackberry-bold-9000-the-new-mobile-phone.jpg"/>
          <p:cNvPicPr>
            <a:picLocks noChangeAspect="1"/>
          </p:cNvPicPr>
          <p:nvPr/>
        </p:nvPicPr>
        <p:blipFill rotWithShape="1">
          <a:blip r:embed="rId2" cstate="print">
            <a:extLst>
              <a:ext uri="{28A0092B-C50C-407E-A947-70E740481C1C}">
                <a14:useLocalDpi xmlns:a14="http://schemas.microsoft.com/office/drawing/2010/main" val="0"/>
              </a:ext>
            </a:extLst>
          </a:blip>
          <a:srcRect b="6539"/>
          <a:stretch/>
        </p:blipFill>
        <p:spPr>
          <a:xfrm>
            <a:off x="2743200" y="882193"/>
            <a:ext cx="3599688" cy="4985207"/>
          </a:xfrm>
          <a:prstGeom prst="rect">
            <a:avLst/>
          </a:prstGeom>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855913"/>
            <a:ext cx="91440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dirty="0" smtClean="0">
                <a:solidFill>
                  <a:srgbClr val="9BBB59"/>
                </a:solidFill>
              </a:rPr>
              <a:t>End of Activity</a:t>
            </a:r>
            <a:endParaRPr lang="en-US" sz="3600" dirty="0">
              <a:solidFill>
                <a:srgbClr val="9BBB59"/>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office_2010_ppt_spla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9951" y="2324100"/>
            <a:ext cx="4890449" cy="3276600"/>
          </a:xfrm>
          <a:prstGeom prst="rect">
            <a:avLst/>
          </a:prstGeom>
        </p:spPr>
      </p:pic>
      <p:sp>
        <p:nvSpPr>
          <p:cNvPr id="3" name="Title 2"/>
          <p:cNvSpPr>
            <a:spLocks noGrp="1"/>
          </p:cNvSpPr>
          <p:nvPr>
            <p:ph type="title"/>
          </p:nvPr>
        </p:nvSpPr>
        <p:spPr>
          <a:xfrm>
            <a:off x="457200" y="277435"/>
            <a:ext cx="8229600" cy="1143000"/>
          </a:xfrm>
        </p:spPr>
        <p:txBody>
          <a:bodyPr>
            <a:normAutofit fontScale="90000"/>
          </a:bodyPr>
          <a:lstStyle/>
          <a:p>
            <a:r>
              <a:rPr lang="en-US" dirty="0" smtClean="0"/>
              <a:t>How was this presentation different from a typical presentation?</a:t>
            </a:r>
            <a:endParaRPr lang="en-US" dirty="0">
              <a:solidFill>
                <a:schemeClr val="accent3"/>
              </a:solidFill>
            </a:endParaRPr>
          </a:p>
        </p:txBody>
      </p:sp>
      <p:sp>
        <p:nvSpPr>
          <p:cNvPr id="13" name="Pentagon 12"/>
          <p:cNvSpPr/>
          <p:nvPr/>
        </p:nvSpPr>
        <p:spPr>
          <a:xfrm>
            <a:off x="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CONVERSATION</a:t>
            </a:r>
            <a:endParaRPr lang="en-US" dirty="0">
              <a:solidFill>
                <a:srgbClr val="000000"/>
              </a:solidFill>
              <a:latin typeface="Century Gothic"/>
              <a:cs typeface="Century Gothic"/>
            </a:endParaRPr>
          </a:p>
        </p:txBody>
      </p:sp>
      <p:cxnSp>
        <p:nvCxnSpPr>
          <p:cNvPr id="14" name="Straight Connector 13"/>
          <p:cNvCxnSpPr>
            <a:endCxn id="13"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5" name="Pentagon 14"/>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PLANNING</a:t>
            </a:r>
            <a:endParaRPr lang="en-US" dirty="0">
              <a:solidFill>
                <a:schemeClr val="accent3"/>
              </a:solidFill>
              <a:latin typeface="Century Gothic"/>
              <a:cs typeface="Century Gothic"/>
            </a:endParaRPr>
          </a:p>
        </p:txBody>
      </p:sp>
      <p:sp>
        <p:nvSpPr>
          <p:cNvPr id="16" name="Pentagon 15"/>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accent3"/>
                </a:solidFill>
                <a:latin typeface="Century Gothic"/>
                <a:cs typeface="Century Gothic"/>
              </a:rPr>
              <a:t>PREPARING</a:t>
            </a:r>
            <a:endParaRPr lang="en-US" dirty="0">
              <a:solidFill>
                <a:schemeClr val="accent3"/>
              </a:solidFill>
              <a:latin typeface="Century Gothic"/>
              <a:cs typeface="Century Gothic"/>
            </a:endParaRPr>
          </a:p>
        </p:txBody>
      </p:sp>
      <p:pic>
        <p:nvPicPr>
          <p:cNvPr id="17" name="Picture 16" descr="ange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2730673"/>
            <a:ext cx="2743200" cy="3212927"/>
          </a:xfrm>
          <a:prstGeom prst="rect">
            <a:avLst/>
          </a:prstGeom>
          <a:effectLst>
            <a:outerShdw blurRad="127000" dist="1587500" dir="13800000" sx="150000" sy="150000" algn="tl" rotWithShape="0">
              <a:schemeClr val="bg1">
                <a:alpha val="35000"/>
              </a:schemeClr>
            </a:outerShdw>
          </a:effectLst>
        </p:spPr>
      </p:pic>
      <p:sp>
        <p:nvSpPr>
          <p:cNvPr id="22" name="TextBox 21"/>
          <p:cNvSpPr txBox="1"/>
          <p:nvPr/>
        </p:nvSpPr>
        <p:spPr>
          <a:xfrm>
            <a:off x="6096000" y="2209800"/>
            <a:ext cx="2672526" cy="646331"/>
          </a:xfrm>
          <a:prstGeom prst="rect">
            <a:avLst/>
          </a:prstGeom>
          <a:noFill/>
          <a:effectLst>
            <a:outerShdw blurRad="50800" dist="38100" dir="2700000" algn="tl" rotWithShape="0">
              <a:srgbClr val="000000"/>
            </a:outerShdw>
          </a:effectLst>
        </p:spPr>
        <p:txBody>
          <a:bodyPr wrap="none" rtlCol="0">
            <a:spAutoFit/>
          </a:bodyPr>
          <a:lstStyle/>
          <a:p>
            <a:r>
              <a:rPr lang="en-US" sz="3600" dirty="0" smtClean="0">
                <a:solidFill>
                  <a:schemeClr val="accent5"/>
                </a:solidFill>
                <a:latin typeface="Bradley Hand ITC TT-Bold"/>
                <a:ea typeface="Hiragino Sans GB W3"/>
                <a:cs typeface="Bradley Hand ITC TT-Bold"/>
              </a:rPr>
              <a:t>Information</a:t>
            </a:r>
            <a:endParaRPr lang="en-US" sz="3600" dirty="0">
              <a:solidFill>
                <a:schemeClr val="accent5"/>
              </a:solidFill>
              <a:latin typeface="Bradley Hand ITC TT-Bold"/>
              <a:ea typeface="Hiragino Sans GB W3"/>
              <a:cs typeface="Bradley Hand ITC TT-Bold"/>
            </a:endParaRPr>
          </a:p>
        </p:txBody>
      </p:sp>
      <p:sp>
        <p:nvSpPr>
          <p:cNvPr id="23" name="TextBox 22"/>
          <p:cNvSpPr txBox="1"/>
          <p:nvPr/>
        </p:nvSpPr>
        <p:spPr>
          <a:xfrm>
            <a:off x="1219200" y="2209800"/>
            <a:ext cx="1360066" cy="646331"/>
          </a:xfrm>
          <a:prstGeom prst="rect">
            <a:avLst/>
          </a:prstGeom>
          <a:noFill/>
          <a:effectLst>
            <a:outerShdw blurRad="50800" dist="38100" dir="2700000" algn="tl" rotWithShape="0">
              <a:srgbClr val="000000"/>
            </a:outerShdw>
          </a:effectLst>
        </p:spPr>
        <p:txBody>
          <a:bodyPr wrap="none" rtlCol="0">
            <a:spAutoFit/>
          </a:bodyPr>
          <a:lstStyle/>
          <a:p>
            <a:pPr algn="r"/>
            <a:r>
              <a:rPr lang="en-US" sz="3600" dirty="0" smtClean="0">
                <a:solidFill>
                  <a:schemeClr val="accent5"/>
                </a:solidFill>
                <a:latin typeface="Bradley Hand ITC TT-Bold"/>
                <a:ea typeface="Hiragino Sans GB W3"/>
                <a:cs typeface="Bradley Hand ITC TT-Bold"/>
              </a:rPr>
              <a:t>People</a:t>
            </a:r>
            <a:endParaRPr lang="en-US" sz="3600" dirty="0">
              <a:solidFill>
                <a:schemeClr val="accent5"/>
              </a:solidFill>
              <a:latin typeface="Bradley Hand ITC TT-Bold"/>
              <a:ea typeface="Hiragino Sans GB W3"/>
              <a:cs typeface="Bradley Hand ITC TT-Bold"/>
            </a:endParaRPr>
          </a:p>
        </p:txBody>
      </p:sp>
      <p:sp>
        <p:nvSpPr>
          <p:cNvPr id="24" name="Freeform 23"/>
          <p:cNvSpPr/>
          <p:nvPr/>
        </p:nvSpPr>
        <p:spPr>
          <a:xfrm rot="21342939">
            <a:off x="2585104" y="2514813"/>
            <a:ext cx="3505200" cy="228494"/>
          </a:xfrm>
          <a:custGeom>
            <a:avLst/>
            <a:gdLst>
              <a:gd name="connsiteX0" fmla="*/ 0 w 3251200"/>
              <a:gd name="connsiteY0" fmla="*/ 0 h 78028"/>
              <a:gd name="connsiteX1" fmla="*/ 476250 w 3251200"/>
              <a:gd name="connsiteY1" fmla="*/ 12700 h 78028"/>
              <a:gd name="connsiteX2" fmla="*/ 1143000 w 3251200"/>
              <a:gd name="connsiteY2" fmla="*/ 44450 h 78028"/>
              <a:gd name="connsiteX3" fmla="*/ 1885950 w 3251200"/>
              <a:gd name="connsiteY3" fmla="*/ 69850 h 78028"/>
              <a:gd name="connsiteX4" fmla="*/ 3251200 w 3251200"/>
              <a:gd name="connsiteY4" fmla="*/ 76200 h 78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1200" h="78028">
                <a:moveTo>
                  <a:pt x="0" y="0"/>
                </a:moveTo>
                <a:lnTo>
                  <a:pt x="476250" y="12700"/>
                </a:lnTo>
                <a:cubicBezTo>
                  <a:pt x="942944" y="28001"/>
                  <a:pt x="619180" y="23497"/>
                  <a:pt x="1143000" y="44450"/>
                </a:cubicBezTo>
                <a:lnTo>
                  <a:pt x="1885950" y="69850"/>
                </a:lnTo>
                <a:cubicBezTo>
                  <a:pt x="2552630" y="83184"/>
                  <a:pt x="2097596" y="76200"/>
                  <a:pt x="3251200" y="76200"/>
                </a:cubicBezTo>
              </a:path>
            </a:pathLst>
          </a:custGeom>
          <a:ln>
            <a:solidFill>
              <a:schemeClr val="accent5"/>
            </a:solidFill>
            <a:tailEnd type="stealth" w="lg" len="lg"/>
          </a:ln>
          <a:effectLst>
            <a:outerShdw blurRad="50800" dist="38100" dir="2700000" algn="tl" rotWithShape="0">
              <a:srgbClr val="000000"/>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855913"/>
            <a:ext cx="82296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4400" dirty="0" smtClean="0">
                <a:solidFill>
                  <a:srgbClr val="FFFFFF"/>
                </a:solidFill>
              </a:rPr>
              <a:t>PLANNING</a:t>
            </a:r>
            <a:r>
              <a:rPr lang="en-US" sz="4400" dirty="0" smtClean="0">
                <a:solidFill>
                  <a:srgbClr val="9BBB59"/>
                </a:solidFill>
              </a:rPr>
              <a:t> </a:t>
            </a:r>
            <a:r>
              <a:rPr lang="en-US" dirty="0" smtClean="0">
                <a:solidFill>
                  <a:srgbClr val="9BBB59"/>
                </a:solidFill>
              </a:rPr>
              <a:t>a presentation</a:t>
            </a:r>
            <a:endParaRPr lang="en-US" dirty="0">
              <a:solidFill>
                <a:srgbClr val="9BBB59"/>
              </a:solidFill>
            </a:endParaRPr>
          </a:p>
        </p:txBody>
      </p:sp>
    </p:spTree>
    <p:extLst>
      <p:ext uri="{BB962C8B-B14F-4D97-AF65-F5344CB8AC3E}">
        <p14:creationId xmlns:p14="http://schemas.microsoft.com/office/powerpoint/2010/main" val="360617943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p:spPr>
        <p:txBody>
          <a:bodyPr>
            <a:normAutofit fontScale="90000"/>
          </a:bodyPr>
          <a:lstStyle/>
          <a:p>
            <a:r>
              <a:rPr lang="en-US" dirty="0" smtClean="0"/>
              <a:t>“Planning in Analog”</a:t>
            </a:r>
            <a:br>
              <a:rPr lang="en-US" dirty="0" smtClean="0"/>
            </a:br>
            <a:r>
              <a:rPr lang="en-US" sz="3100" dirty="0" smtClean="0">
                <a:solidFill>
                  <a:schemeClr val="accent3"/>
                </a:solidFill>
              </a:rPr>
              <a:t>Carmine Gallo, Columnist for </a:t>
            </a:r>
            <a:r>
              <a:rPr lang="en-US" sz="3100" dirty="0" err="1" smtClean="0">
                <a:solidFill>
                  <a:schemeClr val="accent3"/>
                </a:solidFill>
              </a:rPr>
              <a:t>Businessweek</a:t>
            </a:r>
            <a:endParaRPr lang="en-US" sz="3100" dirty="0">
              <a:solidFill>
                <a:schemeClr val="accent3"/>
              </a:solidFill>
            </a:endParaRPr>
          </a:p>
        </p:txBody>
      </p:sp>
      <p:pic>
        <p:nvPicPr>
          <p:cNvPr id="3" name="Picture 2" descr="StickyNotes_0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856" y="2133600"/>
            <a:ext cx="5718288" cy="3251200"/>
          </a:xfrm>
          <a:prstGeom prst="rect">
            <a:avLst/>
          </a:prstGeom>
        </p:spPr>
      </p:pic>
      <p:sp>
        <p:nvSpPr>
          <p:cNvPr id="9" name="Pentagon 8"/>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10" name="Straight Connector 9"/>
          <p:cNvCxnSpPr>
            <a:endCxn id="9"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1" name="Pentagon 10"/>
          <p:cNvSpPr/>
          <p:nvPr/>
        </p:nvSpPr>
        <p:spPr>
          <a:xfrm>
            <a:off x="36576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PLANNING</a:t>
            </a:r>
            <a:endParaRPr lang="en-US" dirty="0">
              <a:solidFill>
                <a:srgbClr val="000000"/>
              </a:solidFill>
              <a:latin typeface="Century Gothic"/>
              <a:cs typeface="Century Gothic"/>
            </a:endParaRPr>
          </a:p>
        </p:txBody>
      </p:sp>
      <p:sp>
        <p:nvSpPr>
          <p:cNvPr id="12" name="Pentagon 11"/>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PREPARING</a:t>
            </a:r>
            <a:endParaRPr lang="en-US" dirty="0">
              <a:solidFill>
                <a:srgbClr val="9BBB59"/>
              </a:solidFill>
              <a:latin typeface="Century Gothic"/>
              <a:cs typeface="Century Gothic"/>
            </a:endParaRPr>
          </a:p>
        </p:txBody>
      </p:sp>
    </p:spTree>
    <p:extLst>
      <p:ext uri="{BB962C8B-B14F-4D97-AF65-F5344CB8AC3E}">
        <p14:creationId xmlns:p14="http://schemas.microsoft.com/office/powerpoint/2010/main" val="137601716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Metaphors</a:t>
            </a:r>
            <a:endParaRPr lang="en-US" dirty="0"/>
          </a:p>
        </p:txBody>
      </p:sp>
      <p:pic>
        <p:nvPicPr>
          <p:cNvPr id="7" name="Picture 6" descr="metapho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9939" y="1600200"/>
            <a:ext cx="4164122" cy="3962400"/>
          </a:xfrm>
          <a:prstGeom prst="rect">
            <a:avLst/>
          </a:prstGeom>
        </p:spPr>
      </p:pic>
      <p:sp>
        <p:nvSpPr>
          <p:cNvPr id="8" name="Pentagon 7"/>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9" name="Straight Connector 8"/>
          <p:cNvCxnSpPr>
            <a:endCxn id="8"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0" name="Pentagon 9"/>
          <p:cNvSpPr/>
          <p:nvPr/>
        </p:nvSpPr>
        <p:spPr>
          <a:xfrm>
            <a:off x="36576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PLANNING</a:t>
            </a:r>
            <a:endParaRPr lang="en-US" dirty="0">
              <a:solidFill>
                <a:srgbClr val="000000"/>
              </a:solidFill>
              <a:latin typeface="Century Gothic"/>
              <a:cs typeface="Century Gothic"/>
            </a:endParaRPr>
          </a:p>
        </p:txBody>
      </p:sp>
      <p:sp>
        <p:nvSpPr>
          <p:cNvPr id="11" name="Pentagon 10"/>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PREPARING</a:t>
            </a:r>
            <a:endParaRPr lang="en-US" dirty="0">
              <a:solidFill>
                <a:srgbClr val="9BBB59"/>
              </a:solidFill>
              <a:latin typeface="Century Gothic"/>
              <a:cs typeface="Century Gothic"/>
            </a:endParaRPr>
          </a:p>
        </p:txBody>
      </p:sp>
    </p:spTree>
    <p:extLst>
      <p:ext uri="{BB962C8B-B14F-4D97-AF65-F5344CB8AC3E}">
        <p14:creationId xmlns:p14="http://schemas.microsoft.com/office/powerpoint/2010/main" val="256832583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 a Motif</a:t>
            </a:r>
            <a:r>
              <a:rPr lang="en-US" dirty="0"/>
              <a:t/>
            </a:r>
            <a:br>
              <a:rPr lang="en-US" dirty="0"/>
            </a:br>
            <a:r>
              <a:rPr lang="en-US" sz="3100" dirty="0" smtClean="0">
                <a:solidFill>
                  <a:schemeClr val="accent3"/>
                </a:solidFill>
              </a:rPr>
              <a:t>Sandia’s requires THREE elements for R&amp;A</a:t>
            </a:r>
            <a:endParaRPr lang="en-US" dirty="0">
              <a:solidFill>
                <a:schemeClr val="accent3"/>
              </a:solidFill>
            </a:endParaRPr>
          </a:p>
        </p:txBody>
      </p:sp>
      <p:pic>
        <p:nvPicPr>
          <p:cNvPr id="8" name="Picture 7"/>
          <p:cNvPicPr>
            <a:picLocks noChangeAspect="1"/>
          </p:cNvPicPr>
          <p:nvPr/>
        </p:nvPicPr>
        <p:blipFill>
          <a:blip r:embed="rId3"/>
          <a:stretch>
            <a:fillRect/>
          </a:stretch>
        </p:blipFill>
        <p:spPr>
          <a:xfrm>
            <a:off x="5181600" y="2412075"/>
            <a:ext cx="2641600" cy="1015338"/>
          </a:xfrm>
          <a:prstGeom prst="rect">
            <a:avLst/>
          </a:prstGeom>
        </p:spPr>
      </p:pic>
      <p:pic>
        <p:nvPicPr>
          <p:cNvPr id="9" name="Picture 8"/>
          <p:cNvPicPr>
            <a:picLocks noChangeAspect="1"/>
          </p:cNvPicPr>
          <p:nvPr/>
        </p:nvPicPr>
        <p:blipFill>
          <a:blip r:embed="rId4"/>
          <a:stretch>
            <a:fillRect/>
          </a:stretch>
        </p:blipFill>
        <p:spPr>
          <a:xfrm>
            <a:off x="1447800" y="2559987"/>
            <a:ext cx="2590800" cy="718426"/>
          </a:xfrm>
          <a:prstGeom prst="rect">
            <a:avLst/>
          </a:prstGeom>
        </p:spPr>
      </p:pic>
      <p:sp>
        <p:nvSpPr>
          <p:cNvPr id="10" name="TextBox 9"/>
          <p:cNvSpPr txBox="1"/>
          <p:nvPr/>
        </p:nvSpPr>
        <p:spPr>
          <a:xfrm>
            <a:off x="1752600" y="3810000"/>
            <a:ext cx="5638800" cy="954107"/>
          </a:xfrm>
          <a:prstGeom prst="rect">
            <a:avLst/>
          </a:prstGeom>
          <a:noFill/>
        </p:spPr>
        <p:txBody>
          <a:bodyPr wrap="square" rtlCol="0">
            <a:spAutoFit/>
          </a:bodyPr>
          <a:lstStyle/>
          <a:p>
            <a:pPr algn="ctr"/>
            <a:r>
              <a:rPr lang="en-US" sz="1400" dirty="0"/>
              <a:t>Sandia National Laboratories is a multi-program laboratory managed and operated by Sandia Corporation, a wholly owned subsidiary of Lockheed Martin Corporation, for the U.S. Department of Energy’s National Nuclear Security Administration under contract DE-AC04-94AL85000.</a:t>
            </a:r>
          </a:p>
        </p:txBody>
      </p:sp>
      <p:sp>
        <p:nvSpPr>
          <p:cNvPr id="11" name="Pentagon 10"/>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12" name="Straight Connector 11"/>
          <p:cNvCxnSpPr>
            <a:endCxn id="11"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3" name="Pentagon 12"/>
          <p:cNvSpPr/>
          <p:nvPr/>
        </p:nvSpPr>
        <p:spPr>
          <a:xfrm>
            <a:off x="36576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PLANNING</a:t>
            </a:r>
            <a:endParaRPr lang="en-US" dirty="0">
              <a:solidFill>
                <a:srgbClr val="000000"/>
              </a:solidFill>
              <a:latin typeface="Century Gothic"/>
              <a:cs typeface="Century Gothic"/>
            </a:endParaRPr>
          </a:p>
        </p:txBody>
      </p:sp>
      <p:sp>
        <p:nvSpPr>
          <p:cNvPr id="14" name="Pentagon 13"/>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PREPARING</a:t>
            </a:r>
            <a:endParaRPr lang="en-US" dirty="0">
              <a:solidFill>
                <a:srgbClr val="9BBB59"/>
              </a:solidFill>
              <a:latin typeface="Century Gothic"/>
              <a:cs typeface="Century Gothic"/>
            </a:endParaRPr>
          </a:p>
        </p:txBody>
      </p:sp>
    </p:spTree>
    <p:extLst>
      <p:ext uri="{BB962C8B-B14F-4D97-AF65-F5344CB8AC3E}">
        <p14:creationId xmlns:p14="http://schemas.microsoft.com/office/powerpoint/2010/main" val="184698732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able3.jpg"/>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2362200" y="2362200"/>
            <a:ext cx="6019800" cy="3912870"/>
          </a:xfrm>
          <a:prstGeom prst="rect">
            <a:avLst/>
          </a:prstGeom>
          <a:effectLst>
            <a:outerShdw blurRad="63500" dist="63500" dir="2700000" algn="tl" rotWithShape="0">
              <a:srgbClr val="000000">
                <a:alpha val="60000"/>
              </a:srgbClr>
            </a:outerShdw>
          </a:effectLst>
        </p:spPr>
      </p:pic>
      <p:pic>
        <p:nvPicPr>
          <p:cNvPr id="6" name="Picture 5" descr="table2.jpg"/>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00200" y="1752600"/>
            <a:ext cx="6023931" cy="3912870"/>
          </a:xfrm>
          <a:prstGeom prst="rect">
            <a:avLst/>
          </a:prstGeom>
          <a:effectLst>
            <a:outerShdw blurRad="63500" dist="63500" dir="2700000" algn="tl" rotWithShape="0">
              <a:srgbClr val="000000">
                <a:alpha val="60000"/>
              </a:srgbClr>
            </a:outerShdw>
          </a:effectLst>
        </p:spPr>
      </p:pic>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PLANNING</a:t>
            </a:r>
            <a:endParaRPr lang="en-US" dirty="0">
              <a:solidFill>
                <a:srgbClr val="000000"/>
              </a:solidFill>
              <a:latin typeface="Century Gothic"/>
              <a:cs typeface="Century Gothic"/>
            </a:endParaRPr>
          </a:p>
        </p:txBody>
      </p:sp>
      <p:sp>
        <p:nvSpPr>
          <p:cNvPr id="10" name="Pentagon 9"/>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PREPARING</a:t>
            </a:r>
            <a:endParaRPr lang="en-US" dirty="0">
              <a:solidFill>
                <a:srgbClr val="9BBB59"/>
              </a:solidFill>
              <a:latin typeface="Century Gothic"/>
              <a:cs typeface="Century Gothic"/>
            </a:endParaRPr>
          </a:p>
        </p:txBody>
      </p:sp>
      <p:sp>
        <p:nvSpPr>
          <p:cNvPr id="4" name="Title 3"/>
          <p:cNvSpPr>
            <a:spLocks noGrp="1"/>
          </p:cNvSpPr>
          <p:nvPr>
            <p:ph type="title"/>
          </p:nvPr>
        </p:nvSpPr>
        <p:spPr/>
        <p:txBody>
          <a:bodyPr/>
          <a:lstStyle/>
          <a:p>
            <a:r>
              <a:rPr lang="en-US" dirty="0"/>
              <a:t>Presentation Templates</a:t>
            </a:r>
          </a:p>
        </p:txBody>
      </p:sp>
      <p:pic>
        <p:nvPicPr>
          <p:cNvPr id="5" name="Picture 4" descr="table1.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1143000"/>
            <a:ext cx="6019800" cy="3912870"/>
          </a:xfrm>
          <a:prstGeom prst="rect">
            <a:avLst/>
          </a:prstGeom>
          <a:effectLst>
            <a:outerShdw blurRad="63500" dist="63500" dir="2700000" algn="tl" rotWithShape="0">
              <a:srgbClr val="000000">
                <a:alpha val="60000"/>
              </a:srgbClr>
            </a:outerShdw>
          </a:effectLst>
        </p:spPr>
      </p:pic>
    </p:spTree>
    <p:extLst>
      <p:ext uri="{BB962C8B-B14F-4D97-AF65-F5344CB8AC3E}">
        <p14:creationId xmlns:p14="http://schemas.microsoft.com/office/powerpoint/2010/main" val="284553592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PLANNING</a:t>
            </a:r>
            <a:endParaRPr lang="en-US" dirty="0">
              <a:solidFill>
                <a:srgbClr val="000000"/>
              </a:solidFill>
              <a:latin typeface="Century Gothic"/>
              <a:cs typeface="Century Gothic"/>
            </a:endParaRPr>
          </a:p>
        </p:txBody>
      </p:sp>
      <p:sp>
        <p:nvSpPr>
          <p:cNvPr id="10" name="Pentagon 9"/>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PREPARING</a:t>
            </a:r>
            <a:endParaRPr lang="en-US" dirty="0">
              <a:solidFill>
                <a:srgbClr val="9BBB59"/>
              </a:solidFill>
              <a:latin typeface="Century Gothic"/>
              <a:cs typeface="Century Gothic"/>
            </a:endParaRPr>
          </a:p>
        </p:txBody>
      </p:sp>
      <p:pic>
        <p:nvPicPr>
          <p:cNvPr id="5" name="Picture 4" descr="quick-plann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11" y="1219200"/>
            <a:ext cx="7924390" cy="4842682"/>
          </a:xfrm>
          <a:prstGeom prst="rect">
            <a:avLst/>
          </a:prstGeom>
        </p:spPr>
      </p:pic>
      <p:sp>
        <p:nvSpPr>
          <p:cNvPr id="6" name="Title 5"/>
          <p:cNvSpPr>
            <a:spLocks noGrp="1"/>
          </p:cNvSpPr>
          <p:nvPr>
            <p:ph type="title"/>
          </p:nvPr>
        </p:nvSpPr>
        <p:spPr/>
        <p:txBody>
          <a:bodyPr/>
          <a:lstStyle/>
          <a:p>
            <a:r>
              <a:rPr lang="en-US" dirty="0" smtClean="0"/>
              <a:t>Planning Forms</a:t>
            </a:r>
            <a:endParaRPr lang="en-US" dirty="0"/>
          </a:p>
        </p:txBody>
      </p:sp>
    </p:spTree>
    <p:extLst>
      <p:ext uri="{BB962C8B-B14F-4D97-AF65-F5344CB8AC3E}">
        <p14:creationId xmlns:p14="http://schemas.microsoft.com/office/powerpoint/2010/main" val="187782448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 Final Ideas</a:t>
            </a:r>
            <a:endParaRPr lang="en-US" dirty="0"/>
          </a:p>
        </p:txBody>
      </p:sp>
      <p:sp>
        <p:nvSpPr>
          <p:cNvPr id="3" name="Content Placeholder 2"/>
          <p:cNvSpPr>
            <a:spLocks noGrp="1"/>
          </p:cNvSpPr>
          <p:nvPr>
            <p:ph idx="1"/>
          </p:nvPr>
        </p:nvSpPr>
        <p:spPr>
          <a:xfrm>
            <a:off x="2286000" y="2057400"/>
            <a:ext cx="6400800" cy="4068763"/>
          </a:xfrm>
        </p:spPr>
        <p:txBody>
          <a:bodyPr>
            <a:normAutofit/>
          </a:bodyPr>
          <a:lstStyle/>
          <a:p>
            <a:pPr>
              <a:buClr>
                <a:schemeClr val="accent3"/>
              </a:buClr>
            </a:pPr>
            <a:r>
              <a:rPr lang="en-US" sz="3600" dirty="0" smtClean="0"/>
              <a:t>Plan in analog</a:t>
            </a:r>
          </a:p>
          <a:p>
            <a:pPr>
              <a:buClr>
                <a:schemeClr val="accent3"/>
              </a:buClr>
            </a:pPr>
            <a:r>
              <a:rPr lang="en-US" sz="3600" dirty="0"/>
              <a:t>T</a:t>
            </a:r>
            <a:r>
              <a:rPr lang="en-US" sz="3600" dirty="0" smtClean="0"/>
              <a:t>ime</a:t>
            </a:r>
          </a:p>
          <a:p>
            <a:pPr>
              <a:buClr>
                <a:schemeClr val="accent3"/>
              </a:buClr>
            </a:pPr>
            <a:r>
              <a:rPr lang="en-US" sz="3600" dirty="0"/>
              <a:t>I</a:t>
            </a:r>
            <a:r>
              <a:rPr lang="en-US" sz="3600" dirty="0" smtClean="0"/>
              <a:t>nput from others</a:t>
            </a:r>
          </a:p>
        </p:txBody>
      </p:sp>
      <p:sp>
        <p:nvSpPr>
          <p:cNvPr id="8" name="Pentagon 7"/>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9" name="Straight Connector 8"/>
          <p:cNvCxnSpPr>
            <a:endCxn id="8"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0" name="Pentagon 9"/>
          <p:cNvSpPr/>
          <p:nvPr/>
        </p:nvSpPr>
        <p:spPr>
          <a:xfrm>
            <a:off x="36576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PLANNING</a:t>
            </a:r>
            <a:endParaRPr lang="en-US" dirty="0">
              <a:solidFill>
                <a:srgbClr val="000000"/>
              </a:solidFill>
              <a:latin typeface="Century Gothic"/>
              <a:cs typeface="Century Gothic"/>
            </a:endParaRPr>
          </a:p>
        </p:txBody>
      </p:sp>
      <p:sp>
        <p:nvSpPr>
          <p:cNvPr id="11" name="Pentagon 10"/>
          <p:cNvSpPr/>
          <p:nvPr/>
        </p:nvSpPr>
        <p:spPr>
          <a:xfrm>
            <a:off x="73152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PREPARING</a:t>
            </a:r>
            <a:endParaRPr lang="en-US" dirty="0">
              <a:solidFill>
                <a:srgbClr val="9BBB59"/>
              </a:solidFill>
              <a:latin typeface="Century Gothic"/>
              <a:cs typeface="Century Gothic"/>
            </a:endParaRPr>
          </a:p>
        </p:txBody>
      </p:sp>
    </p:spTree>
    <p:extLst>
      <p:ext uri="{BB962C8B-B14F-4D97-AF65-F5344CB8AC3E}">
        <p14:creationId xmlns:p14="http://schemas.microsoft.com/office/powerpoint/2010/main" val="337875202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2855913"/>
            <a:ext cx="91440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4400" dirty="0" smtClean="0">
                <a:solidFill>
                  <a:srgbClr val="FFFFFF"/>
                </a:solidFill>
              </a:rPr>
              <a:t>PREPARING</a:t>
            </a:r>
            <a:r>
              <a:rPr lang="en-US" sz="4400" dirty="0" smtClean="0">
                <a:solidFill>
                  <a:srgbClr val="9BBB59"/>
                </a:solidFill>
              </a:rPr>
              <a:t> </a:t>
            </a:r>
            <a:r>
              <a:rPr lang="en-US" dirty="0" smtClean="0">
                <a:solidFill>
                  <a:srgbClr val="9BBB59"/>
                </a:solidFill>
              </a:rPr>
              <a:t>a Great Presentation</a:t>
            </a:r>
            <a:endParaRPr lang="en-US" dirty="0">
              <a:solidFill>
                <a:srgbClr val="9BBB59"/>
              </a:solidFill>
            </a:endParaRPr>
          </a:p>
        </p:txBody>
      </p:sp>
    </p:spTree>
    <p:extLst>
      <p:ext uri="{BB962C8B-B14F-4D97-AF65-F5344CB8AC3E}">
        <p14:creationId xmlns:p14="http://schemas.microsoft.com/office/powerpoint/2010/main" val="9500987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tis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1" y="274638"/>
            <a:ext cx="4419600" cy="1143000"/>
          </a:xfrm>
        </p:spPr>
        <p:txBody>
          <a:bodyPr/>
          <a:lstStyle/>
          <a:p>
            <a:pPr algn="r"/>
            <a:r>
              <a:rPr lang="en-US" dirty="0" smtClean="0">
                <a:solidFill>
                  <a:schemeClr val="bg1"/>
                </a:solidFill>
              </a:rPr>
              <a:t>Team with </a:t>
            </a:r>
            <a:r>
              <a:rPr lang="en-US" dirty="0">
                <a:solidFill>
                  <a:schemeClr val="bg1"/>
                </a:solidFill>
              </a:rPr>
              <a:t>a</a:t>
            </a:r>
            <a:endParaRPr lang="en-US" dirty="0">
              <a:solidFill>
                <a:srgbClr val="00FF00"/>
              </a:solidFill>
              <a:latin typeface="ChopinScript"/>
              <a:cs typeface="ChopinScript"/>
            </a:endParaRPr>
          </a:p>
        </p:txBody>
      </p:sp>
      <p:sp>
        <p:nvSpPr>
          <p:cNvPr id="11" name="Pentagon 10"/>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12" name="Straight Connector 11"/>
          <p:cNvCxnSpPr>
            <a:endCxn id="11"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3" name="Pentagon 12"/>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4" name="Pentagon 13"/>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
        <p:nvSpPr>
          <p:cNvPr id="8" name="Title 1"/>
          <p:cNvSpPr txBox="1">
            <a:spLocks/>
          </p:cNvSpPr>
          <p:nvPr/>
        </p:nvSpPr>
        <p:spPr>
          <a:xfrm>
            <a:off x="4826039" y="25398"/>
            <a:ext cx="4114800" cy="1143000"/>
          </a:xfrm>
          <a:prstGeom prst="rect">
            <a:avLst/>
          </a:prstGeom>
        </p:spPr>
        <p:txBody>
          <a:bodyPr vert="horz" lIns="91440" tIns="45720" rIns="91440" bIns="45720" rtlCol="0" anchor="t" anchorCtr="0">
            <a:normAutofit/>
            <a:scene3d>
              <a:camera prst="orthographicFront"/>
              <a:lightRig rig="threePt" dir="t"/>
            </a:scene3d>
            <a:sp3d extrusionH="57150">
              <a:bevelT w="19050" h="19050"/>
            </a:sp3d>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pPr algn="l"/>
            <a:r>
              <a:rPr lang="en-US" sz="6000" dirty="0" smtClean="0">
                <a:solidFill>
                  <a:srgbClr val="FF0000"/>
                </a:solidFill>
                <a:effectLst>
                  <a:outerShdw blurRad="63500" dist="25400" dir="2700000" sx="150000" sy="150000" algn="tl" rotWithShape="0">
                    <a:srgbClr val="000000">
                      <a:alpha val="40000"/>
                    </a:srgbClr>
                  </a:outerShdw>
                </a:effectLst>
                <a:latin typeface="Edwardian Script ITC"/>
                <a:cs typeface="Edwardian Script ITC"/>
              </a:rPr>
              <a:t>Creative</a:t>
            </a:r>
            <a:endParaRPr lang="en-US" sz="5400" dirty="0">
              <a:solidFill>
                <a:srgbClr val="FF0000"/>
              </a:solidFill>
              <a:effectLst>
                <a:outerShdw blurRad="63500" dist="25400" dir="2700000" sx="150000" sy="150000" algn="tl" rotWithShape="0">
                  <a:srgbClr val="000000">
                    <a:alpha val="40000"/>
                  </a:srgbClr>
                </a:outerShdw>
              </a:effectLst>
              <a:latin typeface="Edwardian Script ITC"/>
              <a:cs typeface="Edwardian Script ITC"/>
            </a:endParaRPr>
          </a:p>
        </p:txBody>
      </p:sp>
    </p:spTree>
    <p:extLst>
      <p:ext uri="{BB962C8B-B14F-4D97-AF65-F5344CB8AC3E}">
        <p14:creationId xmlns:p14="http://schemas.microsoft.com/office/powerpoint/2010/main" val="316318781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 Mapping</a:t>
            </a:r>
            <a:endParaRPr lang="en-US" dirty="0"/>
          </a:p>
        </p:txBody>
      </p:sp>
      <p:sp>
        <p:nvSpPr>
          <p:cNvPr id="3" name="Content Placeholder 2"/>
          <p:cNvSpPr>
            <a:spLocks noGrp="1"/>
          </p:cNvSpPr>
          <p:nvPr>
            <p:ph idx="1"/>
          </p:nvPr>
        </p:nvSpPr>
        <p:spPr>
          <a:xfrm>
            <a:off x="1143000" y="1981200"/>
            <a:ext cx="6858000" cy="4144963"/>
          </a:xfrm>
        </p:spPr>
        <p:txBody>
          <a:bodyPr/>
          <a:lstStyle/>
          <a:p>
            <a:pPr>
              <a:buClr>
                <a:schemeClr val="accent3"/>
              </a:buClr>
            </a:pPr>
            <a:r>
              <a:rPr lang="en-US" dirty="0" smtClean="0"/>
              <a:t>Headlines, groups of </a:t>
            </a:r>
            <a:r>
              <a:rPr lang="en-US" sz="3600" dirty="0" smtClean="0">
                <a:solidFill>
                  <a:schemeClr val="accent3"/>
                </a:solidFill>
              </a:rPr>
              <a:t>THREE</a:t>
            </a:r>
            <a:r>
              <a:rPr lang="en-US" dirty="0" smtClean="0"/>
              <a:t>, no more than five</a:t>
            </a:r>
          </a:p>
          <a:p>
            <a:pPr lvl="1">
              <a:buClr>
                <a:schemeClr val="accent3"/>
              </a:buClr>
            </a:pPr>
            <a:r>
              <a:rPr lang="en-US" dirty="0" smtClean="0"/>
              <a:t>Subgroups of </a:t>
            </a:r>
            <a:r>
              <a:rPr lang="en-US" sz="3200" dirty="0">
                <a:solidFill>
                  <a:schemeClr val="accent3"/>
                </a:solidFill>
              </a:rPr>
              <a:t>THREE</a:t>
            </a:r>
            <a:endParaRPr lang="en-US" dirty="0" smtClean="0"/>
          </a:p>
          <a:p>
            <a:pPr lvl="2">
              <a:buClr>
                <a:schemeClr val="accent3"/>
              </a:buClr>
            </a:pPr>
            <a:r>
              <a:rPr lang="en-US" dirty="0" smtClean="0"/>
              <a:t>And so on depending on the length of your presentation</a:t>
            </a:r>
          </a:p>
        </p:txBody>
      </p:sp>
      <p:sp>
        <p:nvSpPr>
          <p:cNvPr id="11" name="Pentagon 10"/>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12" name="Straight Connector 11"/>
          <p:cNvCxnSpPr>
            <a:endCxn id="11"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3" name="Pentagon 12"/>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4" name="Pentagon 13"/>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Tree>
    <p:extLst>
      <p:ext uri="{BB962C8B-B14F-4D97-AF65-F5344CB8AC3E}">
        <p14:creationId xmlns:p14="http://schemas.microsoft.com/office/powerpoint/2010/main" val="340884675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Speaking</a:t>
            </a:r>
            <a:endParaRPr lang="en-US" dirty="0"/>
          </a:p>
        </p:txBody>
      </p:sp>
      <p:sp>
        <p:nvSpPr>
          <p:cNvPr id="3" name="Content Placeholder 2"/>
          <p:cNvSpPr>
            <a:spLocks noGrp="1"/>
          </p:cNvSpPr>
          <p:nvPr>
            <p:ph idx="1"/>
          </p:nvPr>
        </p:nvSpPr>
        <p:spPr>
          <a:xfrm>
            <a:off x="2647950" y="1981200"/>
            <a:ext cx="3848100" cy="4144963"/>
          </a:xfrm>
        </p:spPr>
        <p:txBody>
          <a:bodyPr/>
          <a:lstStyle/>
          <a:p>
            <a:pPr>
              <a:buClr>
                <a:schemeClr val="accent3"/>
              </a:buClr>
            </a:pPr>
            <a:r>
              <a:rPr lang="en-US" dirty="0" smtClean="0"/>
              <a:t>Fewer words</a:t>
            </a:r>
          </a:p>
          <a:p>
            <a:pPr>
              <a:buClr>
                <a:schemeClr val="accent3"/>
              </a:buClr>
            </a:pPr>
            <a:r>
              <a:rPr lang="en-US" dirty="0" smtClean="0"/>
              <a:t>Speak simply</a:t>
            </a:r>
          </a:p>
          <a:p>
            <a:pPr>
              <a:buClr>
                <a:schemeClr val="accent3"/>
              </a:buClr>
            </a:pPr>
            <a:r>
              <a:rPr lang="en-US" dirty="0" smtClean="0"/>
              <a:t>Think Twitter, not War and Peace</a:t>
            </a:r>
          </a:p>
        </p:txBody>
      </p:sp>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0" name="Pentagon 9"/>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Tree>
    <p:extLst>
      <p:ext uri="{BB962C8B-B14F-4D97-AF65-F5344CB8AC3E}">
        <p14:creationId xmlns:p14="http://schemas.microsoft.com/office/powerpoint/2010/main" val="251143096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 Composition: </a:t>
            </a:r>
            <a:r>
              <a:rPr lang="en-US" dirty="0" smtClean="0">
                <a:solidFill>
                  <a:srgbClr val="FF0000"/>
                </a:solidFill>
              </a:rPr>
              <a:t>BAD</a:t>
            </a:r>
            <a:endParaRPr lang="en-US" dirty="0">
              <a:solidFill>
                <a:srgbClr val="FF0000"/>
              </a:solidFill>
            </a:endParaRPr>
          </a:p>
        </p:txBody>
      </p:sp>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0" name="Pentagon 9"/>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pic>
        <p:nvPicPr>
          <p:cNvPr id="3" name="Picture 2" descr="spagetti graph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219200"/>
            <a:ext cx="8534400" cy="4876800"/>
          </a:xfrm>
          <a:prstGeom prst="rect">
            <a:avLst/>
          </a:prstGeom>
        </p:spPr>
      </p:pic>
    </p:spTree>
    <p:extLst>
      <p:ext uri="{BB962C8B-B14F-4D97-AF65-F5344CB8AC3E}">
        <p14:creationId xmlns:p14="http://schemas.microsoft.com/office/powerpoint/2010/main" val="177760723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 Composition: </a:t>
            </a:r>
            <a:r>
              <a:rPr lang="en-US" dirty="0" smtClean="0">
                <a:solidFill>
                  <a:schemeClr val="accent3"/>
                </a:solidFill>
              </a:rPr>
              <a:t>GOOD</a:t>
            </a:r>
            <a:endParaRPr lang="en-US" dirty="0">
              <a:solidFill>
                <a:schemeClr val="accent3"/>
              </a:solidFill>
            </a:endParaRPr>
          </a:p>
        </p:txBody>
      </p:sp>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0" name="Pentagon 9"/>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
        <p:nvSpPr>
          <p:cNvPr id="19" name="Title 1"/>
          <p:cNvSpPr txBox="1">
            <a:spLocks/>
          </p:cNvSpPr>
          <p:nvPr/>
        </p:nvSpPr>
        <p:spPr>
          <a:xfrm>
            <a:off x="2209800" y="5562600"/>
            <a:ext cx="6553200" cy="6885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2800" cap="all" dirty="0" smtClean="0">
                <a:solidFill>
                  <a:srgbClr val="E7B100"/>
                </a:solidFill>
                <a:latin typeface="Arial Bold"/>
                <a:cs typeface="Arial Bold"/>
              </a:rPr>
              <a:t>COUNTRY ENGAGEMENT</a:t>
            </a:r>
            <a:endParaRPr lang="en-US" sz="2800" cap="all" dirty="0">
              <a:solidFill>
                <a:srgbClr val="E7B100"/>
              </a:solidFill>
              <a:latin typeface="Arial Bold"/>
              <a:cs typeface="Arial Bold"/>
            </a:endParaRPr>
          </a:p>
        </p:txBody>
      </p:sp>
      <p:graphicFrame>
        <p:nvGraphicFramePr>
          <p:cNvPr id="20" name="Content Placeholder 4"/>
          <p:cNvGraphicFramePr>
            <a:graphicFrameLocks/>
          </p:cNvGraphicFramePr>
          <p:nvPr>
            <p:extLst>
              <p:ext uri="{D42A27DB-BD31-4B8C-83A1-F6EECF244321}">
                <p14:modId xmlns:p14="http://schemas.microsoft.com/office/powerpoint/2010/main" val="2404601460"/>
              </p:ext>
            </p:extLst>
          </p:nvPr>
        </p:nvGraphicFramePr>
        <p:xfrm>
          <a:off x="863600" y="1706458"/>
          <a:ext cx="7213600" cy="3818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descr="radiation-portal-megaports6.png"/>
          <p:cNvPicPr>
            <a:picLocks noChangeAspect="1"/>
          </p:cNvPicPr>
          <p:nvPr/>
        </p:nvPicPr>
        <p:blipFill rotWithShape="1">
          <a:blip r:embed="rId8" cstate="print">
            <a:alphaModFix amt="50000"/>
            <a:extLst>
              <a:ext uri="{28A0092B-C50C-407E-A947-70E740481C1C}">
                <a14:useLocalDpi xmlns:a14="http://schemas.microsoft.com/office/drawing/2010/main" val="0"/>
              </a:ext>
            </a:extLst>
          </a:blip>
          <a:srcRect r="43859"/>
          <a:stretch/>
        </p:blipFill>
        <p:spPr>
          <a:xfrm>
            <a:off x="850272" y="1704247"/>
            <a:ext cx="1909862" cy="3833890"/>
          </a:xfrm>
          <a:prstGeom prst="rect">
            <a:avLst/>
          </a:prstGeom>
        </p:spPr>
      </p:pic>
      <p:sp>
        <p:nvSpPr>
          <p:cNvPr id="22" name="Title 1"/>
          <p:cNvSpPr txBox="1">
            <a:spLocks/>
          </p:cNvSpPr>
          <p:nvPr/>
        </p:nvSpPr>
        <p:spPr>
          <a:xfrm>
            <a:off x="2743200" y="1140210"/>
            <a:ext cx="5334000" cy="6885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2800" cap="all" dirty="0" smtClean="0">
                <a:solidFill>
                  <a:srgbClr val="E7B100"/>
                </a:solidFill>
                <a:latin typeface="Arial Bold"/>
                <a:cs typeface="Arial Bold"/>
              </a:rPr>
              <a:t>Port Selection</a:t>
            </a:r>
            <a:endParaRPr lang="en-US" sz="2800" cap="all" dirty="0">
              <a:solidFill>
                <a:srgbClr val="E7B100"/>
              </a:solidFill>
              <a:latin typeface="Arial Bold"/>
              <a:cs typeface="Arial Bold"/>
            </a:endParaRPr>
          </a:p>
        </p:txBody>
      </p:sp>
    </p:spTree>
    <p:extLst>
      <p:ext uri="{BB962C8B-B14F-4D97-AF65-F5344CB8AC3E}">
        <p14:creationId xmlns:p14="http://schemas.microsoft.com/office/powerpoint/2010/main" val="212855019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ractal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Make Numbers Meaningful</a:t>
            </a:r>
            <a:endParaRPr lang="en-US" dirty="0"/>
          </a:p>
        </p:txBody>
      </p:sp>
    </p:spTree>
    <p:extLst>
      <p:ext uri="{BB962C8B-B14F-4D97-AF65-F5344CB8AC3E}">
        <p14:creationId xmlns:p14="http://schemas.microsoft.com/office/powerpoint/2010/main" val="7875716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Charts Can be Effective</a:t>
            </a:r>
            <a:endParaRPr lang="en-US" dirty="0"/>
          </a:p>
        </p:txBody>
      </p:sp>
      <p:sp>
        <p:nvSpPr>
          <p:cNvPr id="6" name="Up Arrow 5"/>
          <p:cNvSpPr/>
          <p:nvPr/>
        </p:nvSpPr>
        <p:spPr>
          <a:xfrm rot="4143693">
            <a:off x="3746182" y="332964"/>
            <a:ext cx="1344412" cy="6026455"/>
          </a:xfrm>
          <a:prstGeom prst="upArrow">
            <a:avLst/>
          </a:prstGeom>
          <a:gradFill>
            <a:gsLst>
              <a:gs pos="0">
                <a:schemeClr val="accent3">
                  <a:lumMod val="50000"/>
                </a:schemeClr>
              </a:gs>
              <a:gs pos="100000">
                <a:schemeClr val="accent3"/>
              </a:gs>
            </a:gsLst>
          </a:gradFill>
          <a:ln>
            <a:noFill/>
          </a:ln>
          <a:effectLst>
            <a:outerShdw blurRad="40000" dist="23000" dir="5400000" rotWithShape="0">
              <a:srgbClr val="000000">
                <a:alpha val="35000"/>
              </a:srgbClr>
            </a:outerShdw>
            <a:reflection stA="50000" endPos="75000" dir="5400000" sy="-100000" algn="bl" rotWithShape="0"/>
          </a:effectLst>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sz="3600" dirty="0" smtClean="0">
                <a:solidFill>
                  <a:schemeClr val="bg1"/>
                </a:solidFill>
                <a:latin typeface="Century Gothic"/>
                <a:cs typeface="Century Gothic"/>
              </a:rPr>
              <a:t>COMPANY GROWTH</a:t>
            </a:r>
            <a:endParaRPr lang="en-US" sz="3600" dirty="0">
              <a:solidFill>
                <a:schemeClr val="bg1"/>
              </a:solidFill>
              <a:latin typeface="Century Gothic"/>
              <a:cs typeface="Century Gothic"/>
            </a:endParaRPr>
          </a:p>
        </p:txBody>
      </p:sp>
      <p:sp>
        <p:nvSpPr>
          <p:cNvPr id="7" name="TextBox 6"/>
          <p:cNvSpPr txBox="1"/>
          <p:nvPr/>
        </p:nvSpPr>
        <p:spPr>
          <a:xfrm>
            <a:off x="7391400" y="1600200"/>
            <a:ext cx="1095973" cy="1569660"/>
          </a:xfrm>
          <a:prstGeom prst="rect">
            <a:avLst/>
          </a:prstGeom>
          <a:noFill/>
        </p:spPr>
        <p:txBody>
          <a:bodyPr wrap="none" rtlCol="0">
            <a:spAutoFit/>
          </a:bodyPr>
          <a:lstStyle/>
          <a:p>
            <a:r>
              <a:rPr lang="en-US" sz="3200" dirty="0" smtClean="0">
                <a:solidFill>
                  <a:schemeClr val="accent3"/>
                </a:solidFill>
                <a:latin typeface="Century Gothic"/>
                <a:cs typeface="Century Gothic"/>
              </a:rPr>
              <a:t>236</a:t>
            </a:r>
          </a:p>
          <a:p>
            <a:r>
              <a:rPr lang="en-US" sz="3200" dirty="0" smtClean="0">
                <a:solidFill>
                  <a:schemeClr val="accent3"/>
                </a:solidFill>
                <a:latin typeface="Century Gothic"/>
                <a:cs typeface="Century Gothic"/>
              </a:rPr>
              <a:t>New</a:t>
            </a:r>
          </a:p>
          <a:p>
            <a:r>
              <a:rPr lang="en-US" sz="3200" dirty="0" smtClean="0">
                <a:solidFill>
                  <a:schemeClr val="accent3"/>
                </a:solidFill>
                <a:latin typeface="Century Gothic"/>
                <a:cs typeface="Century Gothic"/>
              </a:rPr>
              <a:t>Hires</a:t>
            </a:r>
            <a:endParaRPr lang="en-US" sz="3200" dirty="0">
              <a:solidFill>
                <a:schemeClr val="accent3"/>
              </a:solidFill>
              <a:latin typeface="Century Gothic"/>
              <a:cs typeface="Century Gothic"/>
            </a:endParaRPr>
          </a:p>
        </p:txBody>
      </p:sp>
      <p:sp>
        <p:nvSpPr>
          <p:cNvPr id="4" name="TextBox 3"/>
          <p:cNvSpPr txBox="1"/>
          <p:nvPr/>
        </p:nvSpPr>
        <p:spPr>
          <a:xfrm>
            <a:off x="1219200" y="4800600"/>
            <a:ext cx="980657" cy="523220"/>
          </a:xfrm>
          <a:prstGeom prst="rect">
            <a:avLst/>
          </a:prstGeom>
          <a:noFill/>
          <a:effectLst>
            <a:outerShdw blurRad="50800" dist="38100" dir="2700000" algn="tl" rotWithShape="0">
              <a:srgbClr val="000000">
                <a:alpha val="75000"/>
              </a:srgbClr>
            </a:outerShdw>
          </a:effectLst>
        </p:spPr>
        <p:txBody>
          <a:bodyPr wrap="none" rtlCol="0">
            <a:spAutoFit/>
          </a:bodyPr>
          <a:lstStyle/>
          <a:p>
            <a:r>
              <a:rPr lang="en-US" sz="2800" dirty="0" smtClean="0">
                <a:latin typeface="Century Gothic"/>
                <a:cs typeface="Century Gothic"/>
              </a:rPr>
              <a:t>2000</a:t>
            </a:r>
            <a:endParaRPr lang="en-US" sz="2800" dirty="0">
              <a:latin typeface="Century Gothic"/>
              <a:cs typeface="Century Gothic"/>
            </a:endParaRPr>
          </a:p>
        </p:txBody>
      </p:sp>
      <p:sp>
        <p:nvSpPr>
          <p:cNvPr id="5" name="TextBox 4"/>
          <p:cNvSpPr txBox="1"/>
          <p:nvPr/>
        </p:nvSpPr>
        <p:spPr>
          <a:xfrm>
            <a:off x="6553200" y="4800600"/>
            <a:ext cx="980657" cy="523220"/>
          </a:xfrm>
          <a:prstGeom prst="rect">
            <a:avLst/>
          </a:prstGeom>
          <a:noFill/>
        </p:spPr>
        <p:txBody>
          <a:bodyPr wrap="none" rtlCol="0">
            <a:spAutoFit/>
          </a:bodyPr>
          <a:lstStyle/>
          <a:p>
            <a:r>
              <a:rPr lang="en-US" sz="2800" dirty="0" smtClean="0">
                <a:latin typeface="Century Gothic"/>
                <a:cs typeface="Century Gothic"/>
              </a:rPr>
              <a:t>2011</a:t>
            </a:r>
            <a:endParaRPr lang="en-US" sz="2800" dirty="0">
              <a:latin typeface="Century Gothic"/>
              <a:cs typeface="Century Gothic"/>
            </a:endParaRPr>
          </a:p>
        </p:txBody>
      </p:sp>
      <p:cxnSp>
        <p:nvCxnSpPr>
          <p:cNvPr id="9" name="Straight Connector 8"/>
          <p:cNvCxnSpPr/>
          <p:nvPr/>
        </p:nvCxnSpPr>
        <p:spPr>
          <a:xfrm flipH="1">
            <a:off x="0" y="4724400"/>
            <a:ext cx="9144000" cy="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2" name="Pentagon 11"/>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13" name="Straight Connector 12"/>
          <p:cNvCxnSpPr>
            <a:endCxn id="12"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4" name="Pentagon 13"/>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5" name="Pentagon 14"/>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Tree>
    <p:extLst>
      <p:ext uri="{BB962C8B-B14F-4D97-AF65-F5344CB8AC3E}">
        <p14:creationId xmlns:p14="http://schemas.microsoft.com/office/powerpoint/2010/main" val="174761546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oryti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8647" y="1447800"/>
            <a:ext cx="6246706" cy="4181486"/>
          </a:xfrm>
          <a:prstGeom prst="rect">
            <a:avLst/>
          </a:prstGeom>
        </p:spPr>
      </p:pic>
      <p:sp>
        <p:nvSpPr>
          <p:cNvPr id="2" name="Title 1"/>
          <p:cNvSpPr>
            <a:spLocks noGrp="1"/>
          </p:cNvSpPr>
          <p:nvPr>
            <p:ph type="title"/>
          </p:nvPr>
        </p:nvSpPr>
        <p:spPr/>
        <p:txBody>
          <a:bodyPr/>
          <a:lstStyle/>
          <a:p>
            <a:r>
              <a:rPr lang="en-US" dirty="0" smtClean="0"/>
              <a:t>Storytelling</a:t>
            </a:r>
            <a:endParaRPr lang="en-US" dirty="0"/>
          </a:p>
        </p:txBody>
      </p:sp>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0" name="Pentagon 9"/>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Tree>
    <p:extLst>
      <p:ext uri="{BB962C8B-B14F-4D97-AF65-F5344CB8AC3E}">
        <p14:creationId xmlns:p14="http://schemas.microsoft.com/office/powerpoint/2010/main" val="18900615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Describe Problem, Adversary or Dilemma</a:t>
            </a:r>
            <a:endParaRPr lang="en-US" dirty="0"/>
          </a:p>
        </p:txBody>
      </p:sp>
      <p:pic>
        <p:nvPicPr>
          <p:cNvPr id="3" name="Picture 2" descr="window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300" y="2398713"/>
            <a:ext cx="2057400" cy="2057400"/>
          </a:xfrm>
          <a:prstGeom prst="rect">
            <a:avLst/>
          </a:prstGeom>
        </p:spPr>
      </p:pic>
      <p:sp>
        <p:nvSpPr>
          <p:cNvPr id="11" name="Pentagon 10"/>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12" name="Straight Connector 11"/>
          <p:cNvCxnSpPr>
            <a:endCxn id="11"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13" name="Pentagon 12"/>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4" name="Pentagon 13"/>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Tree>
    <p:extLst>
      <p:ext uri="{BB962C8B-B14F-4D97-AF65-F5344CB8AC3E}">
        <p14:creationId xmlns:p14="http://schemas.microsoft.com/office/powerpoint/2010/main" val="231919495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Describe Solution or the Protagonist</a:t>
            </a:r>
            <a:endParaRPr lang="en-US" dirty="0"/>
          </a:p>
        </p:txBody>
      </p:sp>
      <p:pic>
        <p:nvPicPr>
          <p:cNvPr id="3" name="Picture 2" descr="app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300" y="2398713"/>
            <a:ext cx="2057400" cy="2057400"/>
          </a:xfrm>
          <a:prstGeom prst="rect">
            <a:avLst/>
          </a:prstGeom>
        </p:spPr>
      </p:pic>
      <p:sp>
        <p:nvSpPr>
          <p:cNvPr id="7" name="Pentagon 6"/>
          <p:cNvSpPr/>
          <p:nvPr/>
        </p:nvSpPr>
        <p:spPr>
          <a:xfrm>
            <a:off x="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CONVERSATION</a:t>
            </a:r>
            <a:endParaRPr lang="en-US" dirty="0">
              <a:solidFill>
                <a:srgbClr val="9BBB59"/>
              </a:solidFill>
              <a:latin typeface="Century Gothic"/>
              <a:cs typeface="Century Gothic"/>
            </a:endParaRPr>
          </a:p>
        </p:txBody>
      </p:sp>
      <p:cxnSp>
        <p:nvCxnSpPr>
          <p:cNvPr id="8" name="Straight Connector 7"/>
          <p:cNvCxnSpPr>
            <a:endCxn id="7" idx="3"/>
          </p:cNvCxnSpPr>
          <p:nvPr/>
        </p:nvCxnSpPr>
        <p:spPr>
          <a:xfrm flipH="1" flipV="1">
            <a:off x="1828800" y="6667500"/>
            <a:ext cx="7315200" cy="38100"/>
          </a:xfrm>
          <a:prstGeom prst="line">
            <a:avLst/>
          </a:prstGeom>
          <a:ln w="12700">
            <a:gradFill flip="none" rotWithShape="1">
              <a:gsLst>
                <a:gs pos="0">
                  <a:schemeClr val="accent3">
                    <a:alpha val="0"/>
                  </a:schemeClr>
                </a:gs>
                <a:gs pos="100000">
                  <a:schemeClr val="accent3"/>
                </a:gs>
              </a:gsLst>
              <a:lin ang="0" scaled="1"/>
              <a:tileRect/>
            </a:gradFill>
            <a:headEnd type="none"/>
            <a:tailEnd type="none"/>
          </a:ln>
        </p:spPr>
        <p:style>
          <a:lnRef idx="2">
            <a:schemeClr val="accent1"/>
          </a:lnRef>
          <a:fillRef idx="0">
            <a:schemeClr val="accent1"/>
          </a:fillRef>
          <a:effectRef idx="1">
            <a:schemeClr val="accent1"/>
          </a:effectRef>
          <a:fontRef idx="minor">
            <a:schemeClr val="tx1"/>
          </a:fontRef>
        </p:style>
      </p:cxnSp>
      <p:sp>
        <p:nvSpPr>
          <p:cNvPr id="9" name="Pentagon 8"/>
          <p:cNvSpPr/>
          <p:nvPr/>
        </p:nvSpPr>
        <p:spPr>
          <a:xfrm>
            <a:off x="3657600" y="6477000"/>
            <a:ext cx="1828800" cy="381000"/>
          </a:xfrm>
          <a:prstGeom prst="homePlate">
            <a:avLst/>
          </a:prstGeom>
          <a:no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9BBB59"/>
                </a:solidFill>
                <a:latin typeface="Century Gothic"/>
                <a:cs typeface="Century Gothic"/>
              </a:rPr>
              <a:t>PLANNING</a:t>
            </a:r>
            <a:endParaRPr lang="en-US" dirty="0">
              <a:solidFill>
                <a:srgbClr val="9BBB59"/>
              </a:solidFill>
              <a:latin typeface="Century Gothic"/>
              <a:cs typeface="Century Gothic"/>
            </a:endParaRPr>
          </a:p>
        </p:txBody>
      </p:sp>
      <p:sp>
        <p:nvSpPr>
          <p:cNvPr id="10" name="Pentagon 9"/>
          <p:cNvSpPr/>
          <p:nvPr/>
        </p:nvSpPr>
        <p:spPr>
          <a:xfrm>
            <a:off x="7315200" y="6477000"/>
            <a:ext cx="1828800" cy="381000"/>
          </a:xfrm>
          <a:prstGeom prst="homePlate">
            <a:avLst/>
          </a:prstGeom>
          <a:gradFill flip="none" rotWithShape="1">
            <a:gsLst>
              <a:gs pos="0">
                <a:schemeClr val="accent3">
                  <a:lumMod val="50000"/>
                </a:schemeClr>
              </a:gs>
              <a:gs pos="100000">
                <a:schemeClr val="accent3"/>
              </a:gs>
            </a:gsLst>
            <a:lin ang="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Century Gothic"/>
                <a:cs typeface="Century Gothic"/>
              </a:rPr>
              <a:t>PREPARING</a:t>
            </a:r>
            <a:endParaRPr lang="en-US" dirty="0">
              <a:solidFill>
                <a:srgbClr val="000000"/>
              </a:solidFill>
              <a:latin typeface="Century Gothic"/>
              <a:cs typeface="Century Gothic"/>
            </a:endParaRPr>
          </a:p>
        </p:txBody>
      </p:sp>
    </p:spTree>
    <p:extLst>
      <p:ext uri="{BB962C8B-B14F-4D97-AF65-F5344CB8AC3E}">
        <p14:creationId xmlns:p14="http://schemas.microsoft.com/office/powerpoint/2010/main" val="26845661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teve_Jobs_portrait_by_tum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562600" y="152400"/>
            <a:ext cx="3276600" cy="3275012"/>
          </a:xfrm>
        </p:spPr>
        <p:txBody>
          <a:bodyPr>
            <a:noAutofit/>
          </a:bodyPr>
          <a:lstStyle/>
          <a:p>
            <a:pPr algn="r"/>
            <a:r>
              <a:rPr lang="en-US" dirty="0" smtClean="0">
                <a:solidFill>
                  <a:schemeClr val="accent3"/>
                </a:solidFill>
              </a:rPr>
              <a:t>Captivating</a:t>
            </a:r>
            <a:br>
              <a:rPr lang="en-US" dirty="0" smtClean="0">
                <a:solidFill>
                  <a:schemeClr val="accent3"/>
                </a:solidFill>
              </a:rPr>
            </a:br>
            <a:r>
              <a:rPr lang="en-US" dirty="0" smtClean="0">
                <a:solidFill>
                  <a:schemeClr val="accent3"/>
                </a:solidFill>
              </a:rPr>
              <a:t>Opening and</a:t>
            </a:r>
            <a:br>
              <a:rPr lang="en-US" dirty="0" smtClean="0">
                <a:solidFill>
                  <a:schemeClr val="accent3"/>
                </a:solidFill>
              </a:rPr>
            </a:br>
            <a:r>
              <a:rPr lang="en-US" dirty="0" smtClean="0">
                <a:solidFill>
                  <a:schemeClr val="accent3"/>
                </a:solidFill>
              </a:rPr>
              <a:t>Closing</a:t>
            </a:r>
            <a:endParaRPr lang="en-US" dirty="0">
              <a:solidFill>
                <a:schemeClr val="accent3"/>
              </a:solidFill>
            </a:endParaRPr>
          </a:p>
        </p:txBody>
      </p:sp>
    </p:spTree>
    <p:extLst>
      <p:ext uri="{BB962C8B-B14F-4D97-AF65-F5344CB8AC3E}">
        <p14:creationId xmlns:p14="http://schemas.microsoft.com/office/powerpoint/2010/main" val="45447818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Ric</a:t>
            </a:r>
            <a:r>
              <a:rPr lang="en-US" dirty="0"/>
              <a:t> Elias: </a:t>
            </a:r>
            <a:r>
              <a:rPr lang="en-US" dirty="0" smtClean="0">
                <a:solidFill>
                  <a:srgbClr val="9BBB59"/>
                </a:solidFill>
              </a:rPr>
              <a:t>“3 </a:t>
            </a:r>
            <a:r>
              <a:rPr lang="en-US" dirty="0">
                <a:solidFill>
                  <a:srgbClr val="9BBB59"/>
                </a:solidFill>
              </a:rPr>
              <a:t>things I learned while my plane </a:t>
            </a:r>
            <a:r>
              <a:rPr lang="en-US" dirty="0" smtClean="0">
                <a:solidFill>
                  <a:srgbClr val="9BBB59"/>
                </a:solidFill>
              </a:rPr>
              <a:t>crashed”</a:t>
            </a:r>
            <a:endParaRPr lang="en-US" dirty="0">
              <a:solidFill>
                <a:srgbClr val="9BBB59"/>
              </a:solidFill>
            </a:endParaRPr>
          </a:p>
        </p:txBody>
      </p:sp>
      <p:pic>
        <p:nvPicPr>
          <p:cNvPr id="4" name="RicElias_2011U.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49275" y="1600200"/>
            <a:ext cx="8045450" cy="4525963"/>
          </a:xfrm>
        </p:spPr>
      </p:pic>
    </p:spTree>
    <p:extLst>
      <p:ext uri="{BB962C8B-B14F-4D97-AF65-F5344CB8AC3E}">
        <p14:creationId xmlns:p14="http://schemas.microsoft.com/office/powerpoint/2010/main" val="235349343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855913"/>
            <a:ext cx="8229600" cy="114300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sz="4000" kern="1200" cap="none">
                <a:solidFill>
                  <a:schemeClr val="tx1"/>
                </a:solidFill>
                <a:latin typeface="Century Gothic"/>
                <a:ea typeface="+mj-ea"/>
                <a:cs typeface="Century Gothic"/>
              </a:defRPr>
            </a:lvl1pPr>
          </a:lstStyle>
          <a:p>
            <a:r>
              <a:rPr lang="en-US" sz="4400" dirty="0" smtClean="0">
                <a:solidFill>
                  <a:srgbClr val="FFFFFF"/>
                </a:solidFill>
              </a:rPr>
              <a:t>THANK YOU!</a:t>
            </a:r>
          </a:p>
        </p:txBody>
      </p:sp>
    </p:spTree>
    <p:extLst>
      <p:ext uri="{BB962C8B-B14F-4D97-AF65-F5344CB8AC3E}">
        <p14:creationId xmlns:p14="http://schemas.microsoft.com/office/powerpoint/2010/main" val="8631223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2525</TotalTime>
  <Words>2394</Words>
  <Application>Microsoft Macintosh PowerPoint</Application>
  <PresentationFormat>On-screen Show (4:3)</PresentationFormat>
  <Paragraphs>308</Paragraphs>
  <Slides>38</Slides>
  <Notes>32</Notes>
  <HiddenSlides>0</HiddenSlides>
  <MMClips>1</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Black</vt:lpstr>
      <vt:lpstr>Welcome to  Technically Speaking: Framing and Presenting a Simple and Compelling Story     </vt:lpstr>
      <vt:lpstr>A CONVERSATION about PowerPoint</vt:lpstr>
      <vt:lpstr>A CONVERSATION about PowerPoint</vt:lpstr>
      <vt:lpstr>A CONVERSATION about PowerPoint</vt:lpstr>
      <vt:lpstr>PowerPoint Presentation</vt:lpstr>
      <vt:lpstr>What comes to mind when you think of PowerPoint?</vt:lpstr>
      <vt:lpstr>What do you intend to do with PowerPoint?</vt:lpstr>
      <vt:lpstr>How can PowerPoint negatively impact the relationship between audience and presenter?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was this presentation different from a typical presentation?</vt:lpstr>
      <vt:lpstr>PowerPoint Presentation</vt:lpstr>
      <vt:lpstr>“Planning in Analog” Carmine Gallo, Columnist for Businessweek</vt:lpstr>
      <vt:lpstr>Use Metaphors</vt:lpstr>
      <vt:lpstr>Use a Motif Sandia’s requires THREE elements for R&amp;A</vt:lpstr>
      <vt:lpstr>Presentation Templates</vt:lpstr>
      <vt:lpstr>Planning Forms</vt:lpstr>
      <vt:lpstr>Planning - Final Ideas</vt:lpstr>
      <vt:lpstr>PowerPoint Presentation</vt:lpstr>
      <vt:lpstr>Team with a</vt:lpstr>
      <vt:lpstr>Message Mapping</vt:lpstr>
      <vt:lpstr>Speaking</vt:lpstr>
      <vt:lpstr>Slide Composition: BAD</vt:lpstr>
      <vt:lpstr>Slide Composition: GOOD</vt:lpstr>
      <vt:lpstr>Make Numbers Meaningful</vt:lpstr>
      <vt:lpstr>Charts Can be Effective</vt:lpstr>
      <vt:lpstr>Storytelling</vt:lpstr>
      <vt:lpstr>Describe Problem, Adversary or Dilemma</vt:lpstr>
      <vt:lpstr>Describe Solution or the Protagonist</vt:lpstr>
      <vt:lpstr>Captivating Opening and Closing</vt:lpstr>
      <vt:lpstr>Ric Elias: “3 things I learned while my plane crashed”</vt:lpstr>
      <vt:lpstr>PowerPoint Presentation</vt:lpstr>
    </vt:vector>
  </TitlesOfParts>
  <Company>Sandia National Laboratories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wgrhode</dc:creator>
  <cp:lastModifiedBy>William G Rhodes</cp:lastModifiedBy>
  <cp:revision>198</cp:revision>
  <dcterms:created xsi:type="dcterms:W3CDTF">2010-04-19T18:50:50Z</dcterms:created>
  <dcterms:modified xsi:type="dcterms:W3CDTF">2011-05-31T16:36:36Z</dcterms:modified>
</cp:coreProperties>
</file>